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61" r:id="rId2"/>
    <p:sldId id="283" r:id="rId3"/>
    <p:sldId id="305" r:id="rId4"/>
    <p:sldId id="295" r:id="rId5"/>
    <p:sldId id="308" r:id="rId6"/>
    <p:sldId id="306" r:id="rId7"/>
    <p:sldId id="263" r:id="rId8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1">
          <p15:clr>
            <a:srgbClr val="A4A3A4"/>
          </p15:clr>
        </p15:guide>
        <p15:guide id="2" pos="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E0"/>
    <a:srgbClr val="525E6A"/>
    <a:srgbClr val="6370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>
      <p:cViewPr varScale="1">
        <p:scale>
          <a:sx n="114" d="100"/>
          <a:sy n="114" d="100"/>
        </p:scale>
        <p:origin x="1446" y="102"/>
      </p:cViewPr>
      <p:guideLst>
        <p:guide orient="horz" pos="941"/>
        <p:guide pos="32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3162" y="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-ex-pdaten-01.churnet.net\pdaten$\usr200341\Documents\CMIAXIOMA\bcfaaa87a5d141a795a857e9fbf4925a\Grafik%20Investitionen+Selbstfinanzierung%202000-2022%20IlanzGl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r200340\AppData\Local\Temp\CMIAXIOMA\View_8cdc04429c2e4eb781416397a28c6c8a\2022%20Jahresbericht%20Tabell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r200340\AppData\Local\Temp\CMIAXIOMA\View_8cdc04429c2e4eb781416397a28c6c8a\2022%20Jahresbericht%20Tabelle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r200340\AppData\Local\Temp\CMIAXIOMA\View_8cdc04429c2e4eb781416397a28c6c8a\2022%20Jahresbericht%20Tabelle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r200340\AppData\Local\Temp\CMIAXIOMA\View_8cdc04429c2e4eb781416397a28c6c8a\2022%20Jahresbericht%20Tabelle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CH" b="1"/>
              <a:t>Ilanz/Glion; Finanzierungsrechnung 2009-2022</a:t>
            </a:r>
            <a:r>
              <a:rPr lang="de-CH" b="1" baseline="0"/>
              <a:t> </a:t>
            </a:r>
            <a:r>
              <a:rPr lang="de-CH" baseline="0"/>
              <a:t>(2014 ohne Förderbeiträge)</a:t>
            </a:r>
            <a:endParaRPr lang="de-CH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'IR-Selbstfinanzieru 2009-2021'!$A$6</c:f>
              <c:strCache>
                <c:ptCount val="1"/>
                <c:pt idx="0">
                  <c:v>Nettoinvestitionen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'IR-Selbstfinanzieru 2009-2021'!$B$1:$O$1</c:f>
              <c:numCache>
                <c:formatCode>General</c:formatCod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numCache>
            </c:numRef>
          </c:cat>
          <c:val>
            <c:numRef>
              <c:f>'IR-Selbstfinanzieru 2009-2021'!$B$6:$O$6</c:f>
              <c:numCache>
                <c:formatCode>#,##0</c:formatCode>
                <c:ptCount val="14"/>
                <c:pt idx="0">
                  <c:v>2570687.9000000004</c:v>
                </c:pt>
                <c:pt idx="1">
                  <c:v>1199489.9499999993</c:v>
                </c:pt>
                <c:pt idx="2">
                  <c:v>1112949.8900000001</c:v>
                </c:pt>
                <c:pt idx="3">
                  <c:v>4066306.8699999992</c:v>
                </c:pt>
                <c:pt idx="4">
                  <c:v>7043673.8100000005</c:v>
                </c:pt>
                <c:pt idx="5">
                  <c:v>5645666</c:v>
                </c:pt>
                <c:pt idx="6">
                  <c:v>5425705</c:v>
                </c:pt>
                <c:pt idx="7">
                  <c:v>3644902</c:v>
                </c:pt>
                <c:pt idx="8">
                  <c:v>5922908</c:v>
                </c:pt>
                <c:pt idx="9">
                  <c:v>3496261</c:v>
                </c:pt>
                <c:pt idx="10">
                  <c:v>1960773</c:v>
                </c:pt>
                <c:pt idx="11">
                  <c:v>2428867.8199999998</c:v>
                </c:pt>
                <c:pt idx="12">
                  <c:v>2535885</c:v>
                </c:pt>
                <c:pt idx="13">
                  <c:v>4202704.74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FC-4D88-B917-C29B41FF3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9573008"/>
        <c:axId val="689576616"/>
      </c:barChart>
      <c:lineChart>
        <c:grouping val="standard"/>
        <c:varyColors val="0"/>
        <c:ser>
          <c:idx val="1"/>
          <c:order val="1"/>
          <c:tx>
            <c:strRef>
              <c:f>'IR-Selbstfinanzieru 2009-2021'!$A$7</c:f>
              <c:strCache>
                <c:ptCount val="1"/>
                <c:pt idx="0">
                  <c:v>Selbstfinanzierung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634B0C57-4400-44AC-991E-17B19A906E74}" type="CELLREF">
                      <a:rPr lang="en-US"/>
                      <a:pPr/>
                      <a:t>[ZELLBEZ]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{634B0C57-4400-44AC-991E-17B19A906E74}</c15:txfldGUID>
                      <c15:f>'IR-Selbstfinanzieru 2009-2021'!$B$8</c15:f>
                      <c15:dlblFieldTableCache>
                        <c:ptCount val="1"/>
                        <c:pt idx="0">
                          <c:v>120.3%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31FC-4D88-B917-C29B41FF3D3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5A26F62-67FE-4E8A-B780-6351A77D8176}" type="CELLREF">
                      <a:rPr lang="en-US"/>
                      <a:pPr/>
                      <a:t>[ZELLBEZ]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{45A26F62-67FE-4E8A-B780-6351A77D8176}</c15:txfldGUID>
                      <c15:f>'IR-Selbstfinanzieru 2009-2021'!$C$8</c15:f>
                      <c15:dlblFieldTableCache>
                        <c:ptCount val="1"/>
                        <c:pt idx="0">
                          <c:v>352.5%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31FC-4D88-B917-C29B41FF3D33}"/>
                </c:ext>
              </c:extLst>
            </c:dLbl>
            <c:dLbl>
              <c:idx val="2"/>
              <c:layout>
                <c:manualLayout>
                  <c:x val="-1.3010847950996343E-2"/>
                  <c:y val="-2.4143826867849383E-2"/>
                </c:manualLayout>
              </c:layout>
              <c:tx>
                <c:rich>
                  <a:bodyPr/>
                  <a:lstStyle/>
                  <a:p>
                    <a:fld id="{440A27BD-F174-4970-9CF2-950C1256F8C4}" type="CELLREF">
                      <a:rPr lang="en-US"/>
                      <a:pPr/>
                      <a:t>[ZELLBEZ]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{440A27BD-F174-4970-9CF2-950C1256F8C4}</c15:txfldGUID>
                      <c15:f>'IR-Selbstfinanzieru 2009-2021'!$D$8</c15:f>
                      <c15:dlblFieldTableCache>
                        <c:ptCount val="1"/>
                        <c:pt idx="0">
                          <c:v>219.8%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31FC-4D88-B917-C29B41FF3D33}"/>
                </c:ext>
              </c:extLst>
            </c:dLbl>
            <c:dLbl>
              <c:idx val="3"/>
              <c:layout>
                <c:manualLayout>
                  <c:x val="-4.5626755767260406E-3"/>
                  <c:y val="-2.1622745576107227E-2"/>
                </c:manualLayout>
              </c:layout>
              <c:tx>
                <c:rich>
                  <a:bodyPr/>
                  <a:lstStyle/>
                  <a:p>
                    <a:fld id="{E87BC1B8-3279-4F6D-8FF2-FA1644FA1B05}" type="CELLREF">
                      <a:rPr lang="en-US"/>
                      <a:pPr/>
                      <a:t>[ZELLBEZ]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{E87BC1B8-3279-4F6D-8FF2-FA1644FA1B05}</c15:txfldGUID>
                      <c15:f>'IR-Selbstfinanzieru 2009-2021'!$E$8</c15:f>
                      <c15:dlblFieldTableCache>
                        <c:ptCount val="1"/>
                        <c:pt idx="0">
                          <c:v>45.0%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31FC-4D88-B917-C29B41FF3D33}"/>
                </c:ext>
              </c:extLst>
            </c:dLbl>
            <c:dLbl>
              <c:idx val="4"/>
              <c:layout>
                <c:manualLayout>
                  <c:x val="-2.891299544665854E-3"/>
                  <c:y val="0"/>
                </c:manualLayout>
              </c:layout>
              <c:tx>
                <c:rich>
                  <a:bodyPr/>
                  <a:lstStyle/>
                  <a:p>
                    <a:fld id="{8F8164CE-481E-4FB2-8156-52BD5D9CF87C}" type="CELLREF">
                      <a:rPr lang="en-US"/>
                      <a:pPr/>
                      <a:t>[ZELLBEZ]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{8F8164CE-481E-4FB2-8156-52BD5D9CF87C}</c15:txfldGUID>
                      <c15:f>'IR-Selbstfinanzieru 2009-2021'!$F$8</c15:f>
                      <c15:dlblFieldTableCache>
                        <c:ptCount val="1"/>
                        <c:pt idx="0">
                          <c:v>24.3%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31FC-4D88-B917-C29B41FF3D33}"/>
                </c:ext>
              </c:extLst>
            </c:dLbl>
            <c:dLbl>
              <c:idx val="5"/>
              <c:layout>
                <c:manualLayout>
                  <c:x val="-2.891299544665854E-3"/>
                  <c:y val="-3.0179783584811729E-3"/>
                </c:manualLayout>
              </c:layout>
              <c:tx>
                <c:rich>
                  <a:bodyPr/>
                  <a:lstStyle/>
                  <a:p>
                    <a:fld id="{1EE0A0A4-D575-49B9-8D3B-51A077F61D9D}" type="CELLREF">
                      <a:rPr lang="en-US"/>
                      <a:pPr/>
                      <a:t>[ZELLBEZ]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{1EE0A0A4-D575-49B9-8D3B-51A077F61D9D}</c15:txfldGUID>
                      <c15:f>'IR-Selbstfinanzieru 2009-2021'!$G$8</c15:f>
                      <c15:dlblFieldTableCache>
                        <c:ptCount val="1"/>
                        <c:pt idx="0">
                          <c:v>50.7%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31FC-4D88-B917-C29B41FF3D33}"/>
                </c:ext>
              </c:extLst>
            </c:dLbl>
            <c:dLbl>
              <c:idx val="6"/>
              <c:layout>
                <c:manualLayout>
                  <c:x val="-2.891299544665854E-3"/>
                  <c:y val="-1.5503853863309344E-2"/>
                </c:manualLayout>
              </c:layout>
              <c:tx>
                <c:rich>
                  <a:bodyPr/>
                  <a:lstStyle/>
                  <a:p>
                    <a:fld id="{491B495D-79CF-4114-9447-B58BC0B9DE83}" type="CELLREF">
                      <a:rPr lang="en-US"/>
                      <a:pPr/>
                      <a:t>[ZELLBEZ]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{491B495D-79CF-4114-9447-B58BC0B9DE83}</c15:txfldGUID>
                      <c15:f>'IR-Selbstfinanzieru 2009-2021'!$H$8</c15:f>
                      <c15:dlblFieldTableCache>
                        <c:ptCount val="1"/>
                        <c:pt idx="0">
                          <c:v>41.6%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31FC-4D88-B917-C29B41FF3D33}"/>
                </c:ext>
              </c:extLst>
            </c:dLbl>
            <c:dLbl>
              <c:idx val="7"/>
              <c:layout>
                <c:manualLayout>
                  <c:x val="-2.891299544665854E-3"/>
                  <c:y val="3.0179783584811729E-3"/>
                </c:manualLayout>
              </c:layout>
              <c:tx>
                <c:rich>
                  <a:bodyPr/>
                  <a:lstStyle/>
                  <a:p>
                    <a:fld id="{5FE51E44-AF95-4982-9F6E-CFAC40CC5C47}" type="CELLREF">
                      <a:rPr lang="en-US"/>
                      <a:pPr/>
                      <a:t>[ZELLBEZ]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{5FE51E44-AF95-4982-9F6E-CFAC40CC5C47}</c15:txfldGUID>
                      <c15:f>'IR-Selbstfinanzieru 2009-2021'!$G$8</c15:f>
                      <c15:dlblFieldTableCache>
                        <c:ptCount val="1"/>
                        <c:pt idx="0">
                          <c:v>50.7%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31FC-4D88-B917-C29B41FF3D33}"/>
                </c:ext>
              </c:extLst>
            </c:dLbl>
            <c:dLbl>
              <c:idx val="8"/>
              <c:layout>
                <c:manualLayout>
                  <c:x val="-4.6832222782143803E-3"/>
                  <c:y val="2.765870229306935E-2"/>
                </c:manualLayout>
              </c:layout>
              <c:tx>
                <c:rich>
                  <a:bodyPr/>
                  <a:lstStyle/>
                  <a:p>
                    <a:fld id="{EEF9A3E4-8AB1-49DD-B0DF-FD3A61F41C88}" type="CELLREF">
                      <a:rPr lang="en-US"/>
                      <a:pPr/>
                      <a:t>[ZELLBEZ]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{EEF9A3E4-8AB1-49DD-B0DF-FD3A61F41C88}</c15:txfldGUID>
                      <c15:f>'IR-Selbstfinanzieru 2009-2021'!$J$8</c15:f>
                      <c15:dlblFieldTableCache>
                        <c:ptCount val="1"/>
                        <c:pt idx="0">
                          <c:v>46.3%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31FC-4D88-B917-C29B41FF3D33}"/>
                </c:ext>
              </c:extLst>
            </c:dLbl>
            <c:dLbl>
              <c:idx val="9"/>
              <c:layout>
                <c:manualLayout>
                  <c:x val="0"/>
                  <c:y val="1.5503875968992135E-2"/>
                </c:manualLayout>
              </c:layout>
              <c:tx>
                <c:rich>
                  <a:bodyPr/>
                  <a:lstStyle/>
                  <a:p>
                    <a:fld id="{D62FAB63-AB74-4931-8CCB-7564B738662B}" type="CELLREF">
                      <a:rPr lang="en-US"/>
                      <a:pPr/>
                      <a:t>[ZELLBEZ]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{D62FAB63-AB74-4931-8CCB-7564B738662B}</c15:txfldGUID>
                      <c15:f>'IR-Selbstfinanzieru 2009-2021'!$K$8</c15:f>
                      <c15:dlblFieldTableCache>
                        <c:ptCount val="1"/>
                        <c:pt idx="0">
                          <c:v>81.7%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31FC-4D88-B917-C29B41FF3D33}"/>
                </c:ext>
              </c:extLst>
            </c:dLbl>
            <c:dLbl>
              <c:idx val="10"/>
              <c:layout>
                <c:manualLayout>
                  <c:x val="8.9457134724239287E-17"/>
                  <c:y val="1.5503875968992135E-2"/>
                </c:manualLayout>
              </c:layout>
              <c:tx>
                <c:rich>
                  <a:bodyPr/>
                  <a:lstStyle/>
                  <a:p>
                    <a:fld id="{EB92E7B3-F922-4D4E-B37F-EF518D3BDCA7}" type="CELLREF">
                      <a:rPr lang="en-US"/>
                      <a:pPr/>
                      <a:t>[ZELLBEZ]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{EB92E7B3-F922-4D4E-B37F-EF518D3BDCA7}</c15:txfldGUID>
                      <c15:f>'IR-Selbstfinanzieru 2009-2021'!$L$8</c15:f>
                      <c15:dlblFieldTableCache>
                        <c:ptCount val="1"/>
                        <c:pt idx="0">
                          <c:v>164.3%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31FC-4D88-B917-C29B41FF3D3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8F4AE86C-6581-4951-896A-4EB0D947960A}" type="CELLREF">
                      <a:rPr lang="en-US"/>
                      <a:pPr/>
                      <a:t>[ZELLBEZ]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{8F4AE86C-6581-4951-896A-4EB0D947960A}</c15:txfldGUID>
                      <c15:f>'IR-Selbstfinanzieru 2009-2021'!$M$8</c15:f>
                      <c15:dlblFieldTableCache>
                        <c:ptCount val="1"/>
                        <c:pt idx="0">
                          <c:v>145.7%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31FC-4D88-B917-C29B41FF3D33}"/>
                </c:ext>
              </c:extLst>
            </c:dLbl>
            <c:dLbl>
              <c:idx val="12"/>
              <c:layout>
                <c:manualLayout>
                  <c:x val="-4.3369493169986752E-3"/>
                  <c:y val="-1.1065792814781423E-16"/>
                </c:manualLayout>
              </c:layout>
              <c:tx>
                <c:rich>
                  <a:bodyPr/>
                  <a:lstStyle/>
                  <a:p>
                    <a:fld id="{F02E5CFC-7827-40D7-B8C3-935D749D8E94}" type="CELLREF">
                      <a:rPr lang="en-US"/>
                      <a:pPr/>
                      <a:t>[ZELLBEZ]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{F02E5CFC-7827-40D7-B8C3-935D749D8E94}</c15:txfldGUID>
                      <c15:f>'IR-Selbstfinanzieru 2009-2021'!$N$8</c15:f>
                      <c15:dlblFieldTableCache>
                        <c:ptCount val="1"/>
                        <c:pt idx="0">
                          <c:v>79.9%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31FC-4D88-B917-C29B41FF3D33}"/>
                </c:ext>
              </c:extLst>
            </c:dLbl>
            <c:dLbl>
              <c:idx val="13"/>
              <c:layout>
                <c:manualLayout>
                  <c:x val="2.4397682220189082E-3"/>
                  <c:y val="-4.0310077519379844E-2"/>
                </c:manualLayout>
              </c:layout>
              <c:tx>
                <c:rich>
                  <a:bodyPr/>
                  <a:lstStyle/>
                  <a:p>
                    <a:fld id="{6826FFDD-0750-4E32-9EA4-87901A38FED2}" type="CELLREF">
                      <a:rPr lang="en-US"/>
                      <a:pPr/>
                      <a:t>[ZELLBEZ]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{6826FFDD-0750-4E32-9EA4-87901A38FED2}</c15:txfldGUID>
                      <c15:f>'IR-Selbstfinanzieru 2009-2021'!$O$8</c15:f>
                      <c15:dlblFieldTableCache>
                        <c:ptCount val="1"/>
                        <c:pt idx="0">
                          <c:v>80.1%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E-31FC-4D88-B917-C29B41FF3D3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'IR-Selbstfinanzieru 2009-2021'!$B$1:$O$1</c:f>
              <c:numCache>
                <c:formatCode>General</c:formatCod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numCache>
            </c:numRef>
          </c:cat>
          <c:val>
            <c:numRef>
              <c:f>'IR-Selbstfinanzieru 2009-2021'!$B$7:$O$7</c:f>
              <c:numCache>
                <c:formatCode>#,##0</c:formatCode>
                <c:ptCount val="14"/>
                <c:pt idx="0">
                  <c:v>3091697.7699999996</c:v>
                </c:pt>
                <c:pt idx="1">
                  <c:v>4228525.2300000004</c:v>
                </c:pt>
                <c:pt idx="2">
                  <c:v>2446415.3899999997</c:v>
                </c:pt>
                <c:pt idx="3">
                  <c:v>1828232.8799999997</c:v>
                </c:pt>
                <c:pt idx="4">
                  <c:v>1709969.25</c:v>
                </c:pt>
                <c:pt idx="5">
                  <c:v>2863167.35</c:v>
                </c:pt>
                <c:pt idx="6">
                  <c:v>2256936</c:v>
                </c:pt>
                <c:pt idx="7">
                  <c:v>1832154</c:v>
                </c:pt>
                <c:pt idx="8">
                  <c:v>2739681</c:v>
                </c:pt>
                <c:pt idx="9">
                  <c:v>2857283</c:v>
                </c:pt>
                <c:pt idx="10">
                  <c:v>3221671</c:v>
                </c:pt>
                <c:pt idx="11">
                  <c:v>3539602</c:v>
                </c:pt>
                <c:pt idx="12">
                  <c:v>2025984</c:v>
                </c:pt>
                <c:pt idx="13">
                  <c:v>3366834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31FC-4D88-B917-C29B41FF3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573008"/>
        <c:axId val="689576616"/>
      </c:lineChart>
      <c:lineChart>
        <c:grouping val="standard"/>
        <c:varyColors val="0"/>
        <c:ser>
          <c:idx val="2"/>
          <c:order val="3"/>
          <c:tx>
            <c:strRef>
              <c:f>'IR-Selbstfinanzieru 2009-2021'!$A$10</c:f>
              <c:strCache>
                <c:ptCount val="1"/>
                <c:pt idx="0">
                  <c:v>Steuereinnahmen pro Person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0"/>
                  <c:y val="-3.3197761943292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1FC-4D88-B917-C29B41FF3D33}"/>
                </c:ext>
              </c:extLst>
            </c:dLbl>
            <c:dLbl>
              <c:idx val="6"/>
              <c:layout>
                <c:manualLayout>
                  <c:x val="-1.4697441025071289E-3"/>
                  <c:y val="-1.8107870150887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1FC-4D88-B917-C29B41FF3D33}"/>
                </c:ext>
              </c:extLst>
            </c:dLbl>
            <c:dLbl>
              <c:idx val="7"/>
              <c:layout>
                <c:manualLayout>
                  <c:x val="-2.9394882050143654E-3"/>
                  <c:y val="1.5089891792405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1FC-4D88-B917-C29B41FF3D33}"/>
                </c:ext>
              </c:extLst>
            </c:dLbl>
            <c:dLbl>
              <c:idx val="12"/>
              <c:layout>
                <c:manualLayout>
                  <c:x val="-4.4092323075213867E-3"/>
                  <c:y val="-6.0359567169624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1FC-4D88-B917-C29B41FF3D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'IR-Selbstfinanzieru 2009-2021'!$B$1:$O$1</c:f>
              <c:numCache>
                <c:formatCode>General</c:formatCod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numCache>
            </c:numRef>
          </c:cat>
          <c:val>
            <c:numRef>
              <c:f>'IR-Selbstfinanzieru 2009-2021'!$B$10:$O$10</c:f>
              <c:numCache>
                <c:formatCode>General</c:formatCode>
                <c:ptCount val="14"/>
                <c:pt idx="5" formatCode="#,##0">
                  <c:v>2915</c:v>
                </c:pt>
                <c:pt idx="6" formatCode="#,##0">
                  <c:v>2912</c:v>
                </c:pt>
                <c:pt idx="7" formatCode="#,##0">
                  <c:v>2841</c:v>
                </c:pt>
                <c:pt idx="8" formatCode="#,##0">
                  <c:v>2882</c:v>
                </c:pt>
                <c:pt idx="9" formatCode="#,##0">
                  <c:v>3093</c:v>
                </c:pt>
                <c:pt idx="10" formatCode="#,##0">
                  <c:v>2986</c:v>
                </c:pt>
                <c:pt idx="11" formatCode="#,##0">
                  <c:v>3159</c:v>
                </c:pt>
                <c:pt idx="12" formatCode="#,##0">
                  <c:v>2734</c:v>
                </c:pt>
                <c:pt idx="13" formatCode="#,##0">
                  <c:v>3108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31FC-4D88-B917-C29B41FF3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0583568"/>
        <c:axId val="540583240"/>
        <c:extLst>
          <c:ext xmlns:c15="http://schemas.microsoft.com/office/drawing/2012/chart" uri="{02D57815-91ED-43cb-92C2-25804820EDAC}">
            <c15:filteredLineSeries>
              <c15:ser>
                <c:idx val="3"/>
                <c:order val="2"/>
                <c:tx>
                  <c:strRef>
                    <c:extLst>
                      <c:ext uri="{02D57815-91ED-43cb-92C2-25804820EDAC}">
                        <c15:formulaRef>
                          <c15:sqref>'IR-Selbstfinanzieru 2009-2021'!$A$8</c15:sqref>
                        </c15:formulaRef>
                      </c:ext>
                    </c:extLst>
                    <c:strCache>
                      <c:ptCount val="1"/>
                      <c:pt idx="0">
                        <c:v>Selbstfinanzierungsgrad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'IR-Selbstfinanzieru 2009-2021'!$B$1:$O$1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  <c:pt idx="8">
                        <c:v>2017</c:v>
                      </c:pt>
                      <c:pt idx="9">
                        <c:v>2018</c:v>
                      </c:pt>
                      <c:pt idx="10">
                        <c:v>2019</c:v>
                      </c:pt>
                      <c:pt idx="11">
                        <c:v>2020</c:v>
                      </c:pt>
                      <c:pt idx="12">
                        <c:v>2021</c:v>
                      </c:pt>
                      <c:pt idx="13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'IR-Selbstfinanzieru 2009-2021'!$B$8:$O$8</c15:sqref>
                        </c15:formulaRef>
                      </c:ext>
                    </c:extLst>
                    <c:numCache>
                      <c:formatCode>0.0%</c:formatCode>
                      <c:ptCount val="14"/>
                      <c:pt idx="0">
                        <c:v>1.202673327244431</c:v>
                      </c:pt>
                      <c:pt idx="1">
                        <c:v>3.5252694113860672</c:v>
                      </c:pt>
                      <c:pt idx="2">
                        <c:v>2.1981361532817973</c:v>
                      </c:pt>
                      <c:pt idx="3">
                        <c:v>0.44960524093450921</c:v>
                      </c:pt>
                      <c:pt idx="4">
                        <c:v>0.24276667206995492</c:v>
                      </c:pt>
                      <c:pt idx="5">
                        <c:v>0.50714430325846416</c:v>
                      </c:pt>
                      <c:pt idx="6">
                        <c:v>0.41597101206202697</c:v>
                      </c:pt>
                      <c:pt idx="7">
                        <c:v>0.50266207431640142</c:v>
                      </c:pt>
                      <c:pt idx="8">
                        <c:v>0.46255673733240499</c:v>
                      </c:pt>
                      <c:pt idx="9">
                        <c:v>0.81723961683638602</c:v>
                      </c:pt>
                      <c:pt idx="10">
                        <c:v>1.6430616904659541</c:v>
                      </c:pt>
                      <c:pt idx="11">
                        <c:v>1.4573053217856871</c:v>
                      </c:pt>
                      <c:pt idx="12">
                        <c:v>0.79892581879698799</c:v>
                      </c:pt>
                      <c:pt idx="13">
                        <c:v>0.80111123866388956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1-31FC-4D88-B917-C29B41FF3D33}"/>
                  </c:ext>
                </c:extLst>
              </c15:ser>
            </c15:filteredLineSeries>
          </c:ext>
        </c:extLst>
      </c:lineChart>
      <c:catAx>
        <c:axId val="68957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576616"/>
        <c:crosses val="autoZero"/>
        <c:auto val="1"/>
        <c:lblAlgn val="ctr"/>
        <c:lblOffset val="100"/>
        <c:noMultiLvlLbl val="0"/>
      </c:catAx>
      <c:valAx>
        <c:axId val="689576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573008"/>
        <c:crosses val="autoZero"/>
        <c:crossBetween val="between"/>
      </c:valAx>
      <c:valAx>
        <c:axId val="540583240"/>
        <c:scaling>
          <c:orientation val="minMax"/>
          <c:min val="20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40583568"/>
        <c:crosses val="max"/>
        <c:crossBetween val="between"/>
      </c:valAx>
      <c:catAx>
        <c:axId val="540583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058324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Tabelle1!$B$3</c:f>
              <c:strCache>
                <c:ptCount val="1"/>
                <c:pt idx="0">
                  <c:v>JR 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Tabelle1!$A$4:$A$12</c:f>
              <c:strCache>
                <c:ptCount val="9"/>
                <c:pt idx="0">
                  <c:v>Fiskalertrag</c:v>
                </c:pt>
                <c:pt idx="1">
                  <c:v>Regalien und Konzessionen</c:v>
                </c:pt>
                <c:pt idx="2">
                  <c:v>Entgelte</c:v>
                </c:pt>
                <c:pt idx="3">
                  <c:v>Verschiedene Erträge</c:v>
                </c:pt>
                <c:pt idx="4">
                  <c:v>Finanzertrag</c:v>
                </c:pt>
                <c:pt idx="5">
                  <c:v>Entn. aus Fonds und Spez. Fin.</c:v>
                </c:pt>
                <c:pt idx="6">
                  <c:v>Transferertrag</c:v>
                </c:pt>
                <c:pt idx="7">
                  <c:v>Ausserordentlicher Ertrag</c:v>
                </c:pt>
                <c:pt idx="8">
                  <c:v>Interne Verrechnungen</c:v>
                </c:pt>
              </c:strCache>
            </c:strRef>
          </c:cat>
          <c:val>
            <c:numRef>
              <c:f>Tabelle1!$B$4:$B$12</c:f>
              <c:numCache>
                <c:formatCode>#,##0</c:formatCode>
                <c:ptCount val="9"/>
                <c:pt idx="0">
                  <c:v>13906247</c:v>
                </c:pt>
                <c:pt idx="1">
                  <c:v>2203301</c:v>
                </c:pt>
                <c:pt idx="2">
                  <c:v>4344857</c:v>
                </c:pt>
                <c:pt idx="3">
                  <c:v>400681</c:v>
                </c:pt>
                <c:pt idx="4">
                  <c:v>1141788</c:v>
                </c:pt>
                <c:pt idx="5">
                  <c:v>315489</c:v>
                </c:pt>
                <c:pt idx="6">
                  <c:v>7577831</c:v>
                </c:pt>
                <c:pt idx="7">
                  <c:v>0</c:v>
                </c:pt>
                <c:pt idx="8">
                  <c:v>2264672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15-4063-97E3-98D35E9FD071}"/>
            </c:ext>
          </c:extLst>
        </c:ser>
        <c:ser>
          <c:idx val="1"/>
          <c:order val="1"/>
          <c:tx>
            <c:strRef>
              <c:f>Tabelle1!$C$3</c:f>
              <c:strCache>
                <c:ptCount val="1"/>
                <c:pt idx="0">
                  <c:v>JR 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Tabelle1!$A$4:$A$12</c:f>
              <c:strCache>
                <c:ptCount val="9"/>
                <c:pt idx="0">
                  <c:v>Fiskalertrag</c:v>
                </c:pt>
                <c:pt idx="1">
                  <c:v>Regalien und Konzessionen</c:v>
                </c:pt>
                <c:pt idx="2">
                  <c:v>Entgelte</c:v>
                </c:pt>
                <c:pt idx="3">
                  <c:v>Verschiedene Erträge</c:v>
                </c:pt>
                <c:pt idx="4">
                  <c:v>Finanzertrag</c:v>
                </c:pt>
                <c:pt idx="5">
                  <c:v>Entn. aus Fonds und Spez. Fin.</c:v>
                </c:pt>
                <c:pt idx="6">
                  <c:v>Transferertrag</c:v>
                </c:pt>
                <c:pt idx="7">
                  <c:v>Ausserordentlicher Ertrag</c:v>
                </c:pt>
                <c:pt idx="8">
                  <c:v>Interne Verrechnungen</c:v>
                </c:pt>
              </c:strCache>
            </c:strRef>
          </c:cat>
          <c:val>
            <c:numRef>
              <c:f>Tabelle1!$C$4:$C$12</c:f>
              <c:numCache>
                <c:formatCode>#,##0</c:formatCode>
                <c:ptCount val="9"/>
                <c:pt idx="0">
                  <c:v>13784559</c:v>
                </c:pt>
                <c:pt idx="1">
                  <c:v>2117283</c:v>
                </c:pt>
                <c:pt idx="2">
                  <c:v>4085772</c:v>
                </c:pt>
                <c:pt idx="3">
                  <c:v>267699</c:v>
                </c:pt>
                <c:pt idx="4">
                  <c:v>1078414</c:v>
                </c:pt>
                <c:pt idx="5">
                  <c:v>230679</c:v>
                </c:pt>
                <c:pt idx="6">
                  <c:v>7245483</c:v>
                </c:pt>
                <c:pt idx="7">
                  <c:v>73329</c:v>
                </c:pt>
                <c:pt idx="8">
                  <c:v>2431496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15-4063-97E3-98D35E9FD071}"/>
            </c:ext>
          </c:extLst>
        </c:ser>
        <c:ser>
          <c:idx val="2"/>
          <c:order val="2"/>
          <c:tx>
            <c:strRef>
              <c:f>Tabelle1!$D$3</c:f>
              <c:strCache>
                <c:ptCount val="1"/>
                <c:pt idx="0">
                  <c:v>JR 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Tabelle1!$A$4:$A$12</c:f>
              <c:strCache>
                <c:ptCount val="9"/>
                <c:pt idx="0">
                  <c:v>Fiskalertrag</c:v>
                </c:pt>
                <c:pt idx="1">
                  <c:v>Regalien und Konzessionen</c:v>
                </c:pt>
                <c:pt idx="2">
                  <c:v>Entgelte</c:v>
                </c:pt>
                <c:pt idx="3">
                  <c:v>Verschiedene Erträge</c:v>
                </c:pt>
                <c:pt idx="4">
                  <c:v>Finanzertrag</c:v>
                </c:pt>
                <c:pt idx="5">
                  <c:v>Entn. aus Fonds und Spez. Fin.</c:v>
                </c:pt>
                <c:pt idx="6">
                  <c:v>Transferertrag</c:v>
                </c:pt>
                <c:pt idx="7">
                  <c:v>Ausserordentlicher Ertrag</c:v>
                </c:pt>
                <c:pt idx="8">
                  <c:v>Interne Verrechnungen</c:v>
                </c:pt>
              </c:strCache>
            </c:strRef>
          </c:cat>
          <c:val>
            <c:numRef>
              <c:f>Tabelle1!$D$4:$D$12</c:f>
              <c:numCache>
                <c:formatCode>#,##0</c:formatCode>
                <c:ptCount val="9"/>
                <c:pt idx="0">
                  <c:v>14046592.699999999</c:v>
                </c:pt>
                <c:pt idx="1">
                  <c:v>2090022.18</c:v>
                </c:pt>
                <c:pt idx="2">
                  <c:v>4791106.87</c:v>
                </c:pt>
                <c:pt idx="3">
                  <c:v>305473.74</c:v>
                </c:pt>
                <c:pt idx="4">
                  <c:v>1507115.1</c:v>
                </c:pt>
                <c:pt idx="5">
                  <c:v>177559.4</c:v>
                </c:pt>
                <c:pt idx="6">
                  <c:v>7089894.8700000001</c:v>
                </c:pt>
                <c:pt idx="7">
                  <c:v>0</c:v>
                </c:pt>
                <c:pt idx="8">
                  <c:v>2440377.1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15-4063-97E3-98D35E9FD071}"/>
            </c:ext>
          </c:extLst>
        </c:ser>
        <c:ser>
          <c:idx val="3"/>
          <c:order val="3"/>
          <c:tx>
            <c:strRef>
              <c:f>Tabelle1!$E$3</c:f>
              <c:strCache>
                <c:ptCount val="1"/>
                <c:pt idx="0">
                  <c:v>JR 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Tabelle1!$A$4:$A$12</c:f>
              <c:strCache>
                <c:ptCount val="9"/>
                <c:pt idx="0">
                  <c:v>Fiskalertrag</c:v>
                </c:pt>
                <c:pt idx="1">
                  <c:v>Regalien und Konzessionen</c:v>
                </c:pt>
                <c:pt idx="2">
                  <c:v>Entgelte</c:v>
                </c:pt>
                <c:pt idx="3">
                  <c:v>Verschiedene Erträge</c:v>
                </c:pt>
                <c:pt idx="4">
                  <c:v>Finanzertrag</c:v>
                </c:pt>
                <c:pt idx="5">
                  <c:v>Entn. aus Fonds und Spez. Fin.</c:v>
                </c:pt>
                <c:pt idx="6">
                  <c:v>Transferertrag</c:v>
                </c:pt>
                <c:pt idx="7">
                  <c:v>Ausserordentlicher Ertrag</c:v>
                </c:pt>
                <c:pt idx="8">
                  <c:v>Interne Verrechnungen</c:v>
                </c:pt>
              </c:strCache>
            </c:strRef>
          </c:cat>
          <c:val>
            <c:numRef>
              <c:f>Tabelle1!$E$4:$E$12</c:f>
              <c:numCache>
                <c:formatCode>#,##0</c:formatCode>
                <c:ptCount val="9"/>
                <c:pt idx="0">
                  <c:v>15325290.75</c:v>
                </c:pt>
                <c:pt idx="1">
                  <c:v>2137607.38</c:v>
                </c:pt>
                <c:pt idx="2">
                  <c:v>4945085.3499999996</c:v>
                </c:pt>
                <c:pt idx="3">
                  <c:v>245637.55</c:v>
                </c:pt>
                <c:pt idx="4">
                  <c:v>1181084.5</c:v>
                </c:pt>
                <c:pt idx="5">
                  <c:v>199453.48</c:v>
                </c:pt>
                <c:pt idx="6">
                  <c:v>6988189.0300000003</c:v>
                </c:pt>
                <c:pt idx="7">
                  <c:v>0</c:v>
                </c:pt>
                <c:pt idx="8">
                  <c:v>2256854.9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15-4063-97E3-98D35E9FD071}"/>
            </c:ext>
          </c:extLst>
        </c:ser>
        <c:ser>
          <c:idx val="4"/>
          <c:order val="4"/>
          <c:tx>
            <c:strRef>
              <c:f>Tabelle1!$F$3</c:f>
              <c:strCache>
                <c:ptCount val="1"/>
                <c:pt idx="0">
                  <c:v>JR 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Tabelle1!$A$4:$A$12</c:f>
              <c:strCache>
                <c:ptCount val="9"/>
                <c:pt idx="0">
                  <c:v>Fiskalertrag</c:v>
                </c:pt>
                <c:pt idx="1">
                  <c:v>Regalien und Konzessionen</c:v>
                </c:pt>
                <c:pt idx="2">
                  <c:v>Entgelte</c:v>
                </c:pt>
                <c:pt idx="3">
                  <c:v>Verschiedene Erträge</c:v>
                </c:pt>
                <c:pt idx="4">
                  <c:v>Finanzertrag</c:v>
                </c:pt>
                <c:pt idx="5">
                  <c:v>Entn. aus Fonds und Spez. Fin.</c:v>
                </c:pt>
                <c:pt idx="6">
                  <c:v>Transferertrag</c:v>
                </c:pt>
                <c:pt idx="7">
                  <c:v>Ausserordentlicher Ertrag</c:v>
                </c:pt>
                <c:pt idx="8">
                  <c:v>Interne Verrechnungen</c:v>
                </c:pt>
              </c:strCache>
            </c:strRef>
          </c:cat>
          <c:val>
            <c:numRef>
              <c:f>Tabelle1!$F$4:$F$12</c:f>
              <c:numCache>
                <c:formatCode>#,##0</c:formatCode>
                <c:ptCount val="9"/>
                <c:pt idx="0">
                  <c:v>14788674.6</c:v>
                </c:pt>
                <c:pt idx="1">
                  <c:v>2299271.4300000002</c:v>
                </c:pt>
                <c:pt idx="2">
                  <c:v>5018444.42</c:v>
                </c:pt>
                <c:pt idx="3">
                  <c:v>156626.15</c:v>
                </c:pt>
                <c:pt idx="4">
                  <c:v>1264086.5900000001</c:v>
                </c:pt>
                <c:pt idx="5">
                  <c:v>226597.35</c:v>
                </c:pt>
                <c:pt idx="6">
                  <c:v>6729702.9699999997</c:v>
                </c:pt>
                <c:pt idx="7">
                  <c:v>53759.85</c:v>
                </c:pt>
                <c:pt idx="8">
                  <c:v>2281999.2000000002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15-4063-97E3-98D35E9FD071}"/>
            </c:ext>
          </c:extLst>
        </c:ser>
        <c:ser>
          <c:idx val="5"/>
          <c:order val="5"/>
          <c:tx>
            <c:strRef>
              <c:f>Tabelle1!$G$3</c:f>
              <c:strCache>
                <c:ptCount val="1"/>
                <c:pt idx="0">
                  <c:v>JR 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Tabelle1!$A$4:$A$12</c:f>
              <c:strCache>
                <c:ptCount val="9"/>
                <c:pt idx="0">
                  <c:v>Fiskalertrag</c:v>
                </c:pt>
                <c:pt idx="1">
                  <c:v>Regalien und Konzessionen</c:v>
                </c:pt>
                <c:pt idx="2">
                  <c:v>Entgelte</c:v>
                </c:pt>
                <c:pt idx="3">
                  <c:v>Verschiedene Erträge</c:v>
                </c:pt>
                <c:pt idx="4">
                  <c:v>Finanzertrag</c:v>
                </c:pt>
                <c:pt idx="5">
                  <c:v>Entn. aus Fonds und Spez. Fin.</c:v>
                </c:pt>
                <c:pt idx="6">
                  <c:v>Transferertrag</c:v>
                </c:pt>
                <c:pt idx="7">
                  <c:v>Ausserordentlicher Ertrag</c:v>
                </c:pt>
                <c:pt idx="8">
                  <c:v>Interne Verrechnungen</c:v>
                </c:pt>
              </c:strCache>
            </c:strRef>
          </c:cat>
          <c:val>
            <c:numRef>
              <c:f>Tabelle1!$G$4:$G$12</c:f>
              <c:numCache>
                <c:formatCode>#,##0</c:formatCode>
                <c:ptCount val="9"/>
                <c:pt idx="0">
                  <c:v>15965280</c:v>
                </c:pt>
                <c:pt idx="1">
                  <c:v>2197605</c:v>
                </c:pt>
                <c:pt idx="2">
                  <c:v>5461984</c:v>
                </c:pt>
                <c:pt idx="3">
                  <c:v>438001</c:v>
                </c:pt>
                <c:pt idx="4">
                  <c:v>1138740</c:v>
                </c:pt>
                <c:pt idx="5">
                  <c:v>434853</c:v>
                </c:pt>
                <c:pt idx="6">
                  <c:v>5941196</c:v>
                </c:pt>
                <c:pt idx="7">
                  <c:v>745.75</c:v>
                </c:pt>
                <c:pt idx="8">
                  <c:v>2032173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15-4063-97E3-98D35E9FD071}"/>
            </c:ext>
          </c:extLst>
        </c:ser>
        <c:ser>
          <c:idx val="6"/>
          <c:order val="6"/>
          <c:tx>
            <c:strRef>
              <c:f>Tabelle1!$H$3</c:f>
              <c:strCache>
                <c:ptCount val="1"/>
                <c:pt idx="0">
                  <c:v>JR 2021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Tabelle1!$A$4:$A$12</c:f>
              <c:strCache>
                <c:ptCount val="9"/>
                <c:pt idx="0">
                  <c:v>Fiskalertrag</c:v>
                </c:pt>
                <c:pt idx="1">
                  <c:v>Regalien und Konzessionen</c:v>
                </c:pt>
                <c:pt idx="2">
                  <c:v>Entgelte</c:v>
                </c:pt>
                <c:pt idx="3">
                  <c:v>Verschiedene Erträge</c:v>
                </c:pt>
                <c:pt idx="4">
                  <c:v>Finanzertrag</c:v>
                </c:pt>
                <c:pt idx="5">
                  <c:v>Entn. aus Fonds und Spez. Fin.</c:v>
                </c:pt>
                <c:pt idx="6">
                  <c:v>Transferertrag</c:v>
                </c:pt>
                <c:pt idx="7">
                  <c:v>Ausserordentlicher Ertrag</c:v>
                </c:pt>
                <c:pt idx="8">
                  <c:v>Interne Verrechnungen</c:v>
                </c:pt>
              </c:strCache>
            </c:strRef>
          </c:cat>
          <c:val>
            <c:numRef>
              <c:f>Tabelle1!$H$4:$H$12</c:f>
              <c:numCache>
                <c:formatCode>#,##0</c:formatCode>
                <c:ptCount val="9"/>
                <c:pt idx="0">
                  <c:v>14033536.6</c:v>
                </c:pt>
                <c:pt idx="1">
                  <c:v>2196948.02</c:v>
                </c:pt>
                <c:pt idx="2">
                  <c:v>5421964.2300000004</c:v>
                </c:pt>
                <c:pt idx="3">
                  <c:v>201208.68</c:v>
                </c:pt>
                <c:pt idx="4">
                  <c:v>1099839.06</c:v>
                </c:pt>
                <c:pt idx="5">
                  <c:v>237572.58</c:v>
                </c:pt>
                <c:pt idx="6">
                  <c:v>6398103.1299999999</c:v>
                </c:pt>
                <c:pt idx="7">
                  <c:v>0</c:v>
                </c:pt>
                <c:pt idx="8">
                  <c:v>2202499.75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15-4063-97E3-98D35E9FD071}"/>
            </c:ext>
          </c:extLst>
        </c:ser>
        <c:ser>
          <c:idx val="7"/>
          <c:order val="7"/>
          <c:tx>
            <c:strRef>
              <c:f>Tabelle1!$I$3</c:f>
              <c:strCache>
                <c:ptCount val="1"/>
                <c:pt idx="0">
                  <c:v>JR 2022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Tabelle1!$A$4:$A$12</c:f>
              <c:strCache>
                <c:ptCount val="9"/>
                <c:pt idx="0">
                  <c:v>Fiskalertrag</c:v>
                </c:pt>
                <c:pt idx="1">
                  <c:v>Regalien und Konzessionen</c:v>
                </c:pt>
                <c:pt idx="2">
                  <c:v>Entgelte</c:v>
                </c:pt>
                <c:pt idx="3">
                  <c:v>Verschiedene Erträge</c:v>
                </c:pt>
                <c:pt idx="4">
                  <c:v>Finanzertrag</c:v>
                </c:pt>
                <c:pt idx="5">
                  <c:v>Entn. aus Fonds und Spez. Fin.</c:v>
                </c:pt>
                <c:pt idx="6">
                  <c:v>Transferertrag</c:v>
                </c:pt>
                <c:pt idx="7">
                  <c:v>Ausserordentlicher Ertrag</c:v>
                </c:pt>
                <c:pt idx="8">
                  <c:v>Interne Verrechnungen</c:v>
                </c:pt>
              </c:strCache>
            </c:strRef>
          </c:cat>
          <c:val>
            <c:numRef>
              <c:f>Tabelle1!$I$4:$I$12</c:f>
              <c:numCache>
                <c:formatCode>#,##0</c:formatCode>
                <c:ptCount val="9"/>
                <c:pt idx="0">
                  <c:v>16303566.9</c:v>
                </c:pt>
                <c:pt idx="1">
                  <c:v>1946057.84</c:v>
                </c:pt>
                <c:pt idx="2">
                  <c:v>5376324.0099999998</c:v>
                </c:pt>
                <c:pt idx="3">
                  <c:v>296605.90999999997</c:v>
                </c:pt>
                <c:pt idx="4">
                  <c:v>1283054.3500000001</c:v>
                </c:pt>
                <c:pt idx="5">
                  <c:v>322522</c:v>
                </c:pt>
                <c:pt idx="6">
                  <c:v>6409641.2199999997</c:v>
                </c:pt>
                <c:pt idx="7">
                  <c:v>0</c:v>
                </c:pt>
                <c:pt idx="8">
                  <c:v>2203803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915-4063-97E3-98D35E9FD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088264"/>
        <c:axId val="532089904"/>
      </c:barChart>
      <c:catAx>
        <c:axId val="532088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32089904"/>
        <c:crosses val="autoZero"/>
        <c:auto val="1"/>
        <c:lblAlgn val="ctr"/>
        <c:lblOffset val="100"/>
        <c:noMultiLvlLbl val="0"/>
      </c:catAx>
      <c:valAx>
        <c:axId val="53208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32088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Tabelle1!$B$17</c:f>
              <c:strCache>
                <c:ptCount val="1"/>
                <c:pt idx="0">
                  <c:v>JR 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Tabelle1!$A$18:$A$25</c:f>
              <c:strCache>
                <c:ptCount val="8"/>
                <c:pt idx="0">
                  <c:v>Personalaufwand</c:v>
                </c:pt>
                <c:pt idx="1">
                  <c:v>Sach- und übriger 
Betriebsaufw.</c:v>
                </c:pt>
                <c:pt idx="2">
                  <c:v>Abschreibungen Verwaltungsv.</c:v>
                </c:pt>
                <c:pt idx="3">
                  <c:v>Finanzaufwand</c:v>
                </c:pt>
                <c:pt idx="4">
                  <c:v>Einl. in Fonds u. Spez. Finanz.</c:v>
                </c:pt>
                <c:pt idx="5">
                  <c:v>Transferaufwand</c:v>
                </c:pt>
                <c:pt idx="6">
                  <c:v>Ausserordentlicher Aufwand</c:v>
                </c:pt>
                <c:pt idx="7">
                  <c:v>Interne Verrechnung</c:v>
                </c:pt>
              </c:strCache>
            </c:strRef>
          </c:cat>
          <c:val>
            <c:numRef>
              <c:f>Tabelle1!$B$18:$B$25</c:f>
              <c:numCache>
                <c:formatCode>#,##0</c:formatCode>
                <c:ptCount val="8"/>
                <c:pt idx="0">
                  <c:v>14058564</c:v>
                </c:pt>
                <c:pt idx="1">
                  <c:v>6722659</c:v>
                </c:pt>
                <c:pt idx="2">
                  <c:v>149804</c:v>
                </c:pt>
                <c:pt idx="3">
                  <c:v>311159</c:v>
                </c:pt>
                <c:pt idx="4">
                  <c:v>211817</c:v>
                </c:pt>
                <c:pt idx="5">
                  <c:v>6314847</c:v>
                </c:pt>
                <c:pt idx="7">
                  <c:v>2264672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22-4115-9067-9D966C10B8B6}"/>
            </c:ext>
          </c:extLst>
        </c:ser>
        <c:ser>
          <c:idx val="1"/>
          <c:order val="1"/>
          <c:tx>
            <c:strRef>
              <c:f>Tabelle1!$C$17</c:f>
              <c:strCache>
                <c:ptCount val="1"/>
                <c:pt idx="0">
                  <c:v>JR 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Tabelle1!$A$18:$A$25</c:f>
              <c:strCache>
                <c:ptCount val="8"/>
                <c:pt idx="0">
                  <c:v>Personalaufwand</c:v>
                </c:pt>
                <c:pt idx="1">
                  <c:v>Sach- und übriger 
Betriebsaufw.</c:v>
                </c:pt>
                <c:pt idx="2">
                  <c:v>Abschreibungen Verwaltungsv.</c:v>
                </c:pt>
                <c:pt idx="3">
                  <c:v>Finanzaufwand</c:v>
                </c:pt>
                <c:pt idx="4">
                  <c:v>Einl. in Fonds u. Spez. Finanz.</c:v>
                </c:pt>
                <c:pt idx="5">
                  <c:v>Transferaufwand</c:v>
                </c:pt>
                <c:pt idx="6">
                  <c:v>Ausserordentlicher Aufwand</c:v>
                </c:pt>
                <c:pt idx="7">
                  <c:v>Interne Verrechnung</c:v>
                </c:pt>
              </c:strCache>
            </c:strRef>
          </c:cat>
          <c:val>
            <c:numRef>
              <c:f>Tabelle1!$C$18:$C$25</c:f>
              <c:numCache>
                <c:formatCode>#,##0</c:formatCode>
                <c:ptCount val="8"/>
                <c:pt idx="0">
                  <c:v>13919388</c:v>
                </c:pt>
                <c:pt idx="1">
                  <c:v>6752375</c:v>
                </c:pt>
                <c:pt idx="2">
                  <c:v>390279</c:v>
                </c:pt>
                <c:pt idx="3">
                  <c:v>225946</c:v>
                </c:pt>
                <c:pt idx="4">
                  <c:v>39628</c:v>
                </c:pt>
                <c:pt idx="5">
                  <c:v>5942058</c:v>
                </c:pt>
                <c:pt idx="7">
                  <c:v>2431496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22-4115-9067-9D966C10B8B6}"/>
            </c:ext>
          </c:extLst>
        </c:ser>
        <c:ser>
          <c:idx val="2"/>
          <c:order val="2"/>
          <c:tx>
            <c:strRef>
              <c:f>Tabelle1!$D$17</c:f>
              <c:strCache>
                <c:ptCount val="1"/>
                <c:pt idx="0">
                  <c:v>JR 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Tabelle1!$A$18:$A$25</c:f>
              <c:strCache>
                <c:ptCount val="8"/>
                <c:pt idx="0">
                  <c:v>Personalaufwand</c:v>
                </c:pt>
                <c:pt idx="1">
                  <c:v>Sach- und übriger 
Betriebsaufw.</c:v>
                </c:pt>
                <c:pt idx="2">
                  <c:v>Abschreibungen Verwaltungsv.</c:v>
                </c:pt>
                <c:pt idx="3">
                  <c:v>Finanzaufwand</c:v>
                </c:pt>
                <c:pt idx="4">
                  <c:v>Einl. in Fonds u. Spez. Finanz.</c:v>
                </c:pt>
                <c:pt idx="5">
                  <c:v>Transferaufwand</c:v>
                </c:pt>
                <c:pt idx="6">
                  <c:v>Ausserordentlicher Aufwand</c:v>
                </c:pt>
                <c:pt idx="7">
                  <c:v>Interne Verrechnung</c:v>
                </c:pt>
              </c:strCache>
            </c:strRef>
          </c:cat>
          <c:val>
            <c:numRef>
              <c:f>Tabelle1!$D$18:$D$25</c:f>
              <c:numCache>
                <c:formatCode>#,##0</c:formatCode>
                <c:ptCount val="8"/>
                <c:pt idx="0">
                  <c:v>13736113.779999999</c:v>
                </c:pt>
                <c:pt idx="1">
                  <c:v>7138900.9000000004</c:v>
                </c:pt>
                <c:pt idx="2">
                  <c:v>816051.9</c:v>
                </c:pt>
                <c:pt idx="3">
                  <c:v>381001.58</c:v>
                </c:pt>
                <c:pt idx="4">
                  <c:v>311789.75</c:v>
                </c:pt>
                <c:pt idx="5">
                  <c:v>5794820.7400000002</c:v>
                </c:pt>
                <c:pt idx="7">
                  <c:v>2440377.1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22-4115-9067-9D966C10B8B6}"/>
            </c:ext>
          </c:extLst>
        </c:ser>
        <c:ser>
          <c:idx val="3"/>
          <c:order val="3"/>
          <c:tx>
            <c:strRef>
              <c:f>Tabelle1!$E$17</c:f>
              <c:strCache>
                <c:ptCount val="1"/>
                <c:pt idx="0">
                  <c:v>JR 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Tabelle1!$A$18:$A$25</c:f>
              <c:strCache>
                <c:ptCount val="8"/>
                <c:pt idx="0">
                  <c:v>Personalaufwand</c:v>
                </c:pt>
                <c:pt idx="1">
                  <c:v>Sach- und übriger 
Betriebsaufw.</c:v>
                </c:pt>
                <c:pt idx="2">
                  <c:v>Abschreibungen Verwaltungsv.</c:v>
                </c:pt>
                <c:pt idx="3">
                  <c:v>Finanzaufwand</c:v>
                </c:pt>
                <c:pt idx="4">
                  <c:v>Einl. in Fonds u. Spez. Finanz.</c:v>
                </c:pt>
                <c:pt idx="5">
                  <c:v>Transferaufwand</c:v>
                </c:pt>
                <c:pt idx="6">
                  <c:v>Ausserordentlicher Aufwand</c:v>
                </c:pt>
                <c:pt idx="7">
                  <c:v>Interne Verrechnung</c:v>
                </c:pt>
              </c:strCache>
            </c:strRef>
          </c:cat>
          <c:val>
            <c:numRef>
              <c:f>Tabelle1!$E$18:$E$25</c:f>
              <c:numCache>
                <c:formatCode>#,##0</c:formatCode>
                <c:ptCount val="8"/>
                <c:pt idx="0">
                  <c:v>13960163.42</c:v>
                </c:pt>
                <c:pt idx="1">
                  <c:v>7604229.9699999997</c:v>
                </c:pt>
                <c:pt idx="2">
                  <c:v>739306.04</c:v>
                </c:pt>
                <c:pt idx="3">
                  <c:v>253281.7</c:v>
                </c:pt>
                <c:pt idx="4">
                  <c:v>276734.28000000003</c:v>
                </c:pt>
                <c:pt idx="5">
                  <c:v>6147936.8300000001</c:v>
                </c:pt>
                <c:pt idx="7">
                  <c:v>2256854.9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22-4115-9067-9D966C10B8B6}"/>
            </c:ext>
          </c:extLst>
        </c:ser>
        <c:ser>
          <c:idx val="4"/>
          <c:order val="4"/>
          <c:tx>
            <c:strRef>
              <c:f>Tabelle1!$F$17</c:f>
              <c:strCache>
                <c:ptCount val="1"/>
                <c:pt idx="0">
                  <c:v>JR 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Tabelle1!$A$18:$A$25</c:f>
              <c:strCache>
                <c:ptCount val="8"/>
                <c:pt idx="0">
                  <c:v>Personalaufwand</c:v>
                </c:pt>
                <c:pt idx="1">
                  <c:v>Sach- und übriger 
Betriebsaufw.</c:v>
                </c:pt>
                <c:pt idx="2">
                  <c:v>Abschreibungen Verwaltungsv.</c:v>
                </c:pt>
                <c:pt idx="3">
                  <c:v>Finanzaufwand</c:v>
                </c:pt>
                <c:pt idx="4">
                  <c:v>Einl. in Fonds u. Spez. Finanz.</c:v>
                </c:pt>
                <c:pt idx="5">
                  <c:v>Transferaufwand</c:v>
                </c:pt>
                <c:pt idx="6">
                  <c:v>Ausserordentlicher Aufwand</c:v>
                </c:pt>
                <c:pt idx="7">
                  <c:v>Interne Verrechnung</c:v>
                </c:pt>
              </c:strCache>
            </c:strRef>
          </c:cat>
          <c:val>
            <c:numRef>
              <c:f>Tabelle1!$F$18:$F$25</c:f>
              <c:numCache>
                <c:formatCode>#,##0</c:formatCode>
                <c:ptCount val="8"/>
                <c:pt idx="0">
                  <c:v>13574965</c:v>
                </c:pt>
                <c:pt idx="1">
                  <c:v>7606834</c:v>
                </c:pt>
                <c:pt idx="2">
                  <c:v>1321102.45</c:v>
                </c:pt>
                <c:pt idx="3">
                  <c:v>244452.75</c:v>
                </c:pt>
                <c:pt idx="4">
                  <c:v>341143.94</c:v>
                </c:pt>
                <c:pt idx="5">
                  <c:v>5662643.7599999998</c:v>
                </c:pt>
                <c:pt idx="7">
                  <c:v>2281999.2000000002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22-4115-9067-9D966C10B8B6}"/>
            </c:ext>
          </c:extLst>
        </c:ser>
        <c:ser>
          <c:idx val="5"/>
          <c:order val="5"/>
          <c:tx>
            <c:strRef>
              <c:f>Tabelle1!$G$17</c:f>
              <c:strCache>
                <c:ptCount val="1"/>
                <c:pt idx="0">
                  <c:v>JR 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Tabelle1!$A$18:$A$25</c:f>
              <c:strCache>
                <c:ptCount val="8"/>
                <c:pt idx="0">
                  <c:v>Personalaufwand</c:v>
                </c:pt>
                <c:pt idx="1">
                  <c:v>Sach- und übriger 
Betriebsaufw.</c:v>
                </c:pt>
                <c:pt idx="2">
                  <c:v>Abschreibungen Verwaltungsv.</c:v>
                </c:pt>
                <c:pt idx="3">
                  <c:v>Finanzaufwand</c:v>
                </c:pt>
                <c:pt idx="4">
                  <c:v>Einl. in Fonds u. Spez. Finanz.</c:v>
                </c:pt>
                <c:pt idx="5">
                  <c:v>Transferaufwand</c:v>
                </c:pt>
                <c:pt idx="6">
                  <c:v>Ausserordentlicher Aufwand</c:v>
                </c:pt>
                <c:pt idx="7">
                  <c:v>Interne Verrechnung</c:v>
                </c:pt>
              </c:strCache>
            </c:strRef>
          </c:cat>
          <c:val>
            <c:numRef>
              <c:f>Tabelle1!$G$18:$G$25</c:f>
              <c:numCache>
                <c:formatCode>#,##0</c:formatCode>
                <c:ptCount val="8"/>
                <c:pt idx="0">
                  <c:v>13314809</c:v>
                </c:pt>
                <c:pt idx="1">
                  <c:v>8139425.1399999997</c:v>
                </c:pt>
                <c:pt idx="2">
                  <c:v>983016.41</c:v>
                </c:pt>
                <c:pt idx="3">
                  <c:v>145608.5</c:v>
                </c:pt>
                <c:pt idx="4">
                  <c:v>536240.34</c:v>
                </c:pt>
                <c:pt idx="5">
                  <c:v>6004107.25</c:v>
                </c:pt>
                <c:pt idx="6">
                  <c:v>2000000</c:v>
                </c:pt>
                <c:pt idx="7">
                  <c:v>2032172.96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722-4115-9067-9D966C10B8B6}"/>
            </c:ext>
          </c:extLst>
        </c:ser>
        <c:ser>
          <c:idx val="6"/>
          <c:order val="6"/>
          <c:tx>
            <c:strRef>
              <c:f>Tabelle1!$H$17</c:f>
              <c:strCache>
                <c:ptCount val="1"/>
                <c:pt idx="0">
                  <c:v>JR 2021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Tabelle1!$A$18:$A$25</c:f>
              <c:strCache>
                <c:ptCount val="8"/>
                <c:pt idx="0">
                  <c:v>Personalaufwand</c:v>
                </c:pt>
                <c:pt idx="1">
                  <c:v>Sach- und übriger 
Betriebsaufw.</c:v>
                </c:pt>
                <c:pt idx="2">
                  <c:v>Abschreibungen Verwaltungsv.</c:v>
                </c:pt>
                <c:pt idx="3">
                  <c:v>Finanzaufwand</c:v>
                </c:pt>
                <c:pt idx="4">
                  <c:v>Einl. in Fonds u. Spez. Finanz.</c:v>
                </c:pt>
                <c:pt idx="5">
                  <c:v>Transferaufwand</c:v>
                </c:pt>
                <c:pt idx="6">
                  <c:v>Ausserordentlicher Aufwand</c:v>
                </c:pt>
                <c:pt idx="7">
                  <c:v>Interne Verrechnung</c:v>
                </c:pt>
              </c:strCache>
            </c:strRef>
          </c:cat>
          <c:val>
            <c:numRef>
              <c:f>Tabelle1!$H$18:$H$25</c:f>
              <c:numCache>
                <c:formatCode>#,##0</c:formatCode>
                <c:ptCount val="8"/>
                <c:pt idx="0">
                  <c:v>13397071</c:v>
                </c:pt>
                <c:pt idx="1">
                  <c:v>7983809.7999999998</c:v>
                </c:pt>
                <c:pt idx="2">
                  <c:v>1294961.1499999999</c:v>
                </c:pt>
                <c:pt idx="3">
                  <c:v>148409.89000000001</c:v>
                </c:pt>
                <c:pt idx="4">
                  <c:v>265480.75</c:v>
                </c:pt>
                <c:pt idx="5">
                  <c:v>5796325.5</c:v>
                </c:pt>
                <c:pt idx="6">
                  <c:v>0</c:v>
                </c:pt>
                <c:pt idx="7">
                  <c:v>2202499.75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722-4115-9067-9D966C10B8B6}"/>
            </c:ext>
          </c:extLst>
        </c:ser>
        <c:ser>
          <c:idx val="7"/>
          <c:order val="7"/>
          <c:tx>
            <c:strRef>
              <c:f>Tabelle1!$I$17</c:f>
              <c:strCache>
                <c:ptCount val="1"/>
                <c:pt idx="0">
                  <c:v>JR 2022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Tabelle1!$A$18:$A$25</c:f>
              <c:strCache>
                <c:ptCount val="8"/>
                <c:pt idx="0">
                  <c:v>Personalaufwand</c:v>
                </c:pt>
                <c:pt idx="1">
                  <c:v>Sach- und übriger 
Betriebsaufw.</c:v>
                </c:pt>
                <c:pt idx="2">
                  <c:v>Abschreibungen Verwaltungsv.</c:v>
                </c:pt>
                <c:pt idx="3">
                  <c:v>Finanzaufwand</c:v>
                </c:pt>
                <c:pt idx="4">
                  <c:v>Einl. in Fonds u. Spez. Finanz.</c:v>
                </c:pt>
                <c:pt idx="5">
                  <c:v>Transferaufwand</c:v>
                </c:pt>
                <c:pt idx="6">
                  <c:v>Ausserordentlicher Aufwand</c:v>
                </c:pt>
                <c:pt idx="7">
                  <c:v>Interne Verrechnung</c:v>
                </c:pt>
              </c:strCache>
            </c:strRef>
          </c:cat>
          <c:val>
            <c:numRef>
              <c:f>Tabelle1!$I$18:$I$25</c:f>
              <c:numCache>
                <c:formatCode>#,##0</c:formatCode>
                <c:ptCount val="8"/>
                <c:pt idx="0">
                  <c:v>13887096.25</c:v>
                </c:pt>
                <c:pt idx="1">
                  <c:v>7626754.5499999998</c:v>
                </c:pt>
                <c:pt idx="2">
                  <c:v>1446108.12</c:v>
                </c:pt>
                <c:pt idx="3">
                  <c:v>273876.03999999998</c:v>
                </c:pt>
                <c:pt idx="4">
                  <c:v>1225402.75</c:v>
                </c:pt>
                <c:pt idx="5">
                  <c:v>5990072.9500000002</c:v>
                </c:pt>
                <c:pt idx="6">
                  <c:v>1000000</c:v>
                </c:pt>
                <c:pt idx="7">
                  <c:v>2203803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722-4115-9067-9D966C10B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8374232"/>
        <c:axId val="528373248"/>
      </c:barChart>
      <c:catAx>
        <c:axId val="52837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8373248"/>
        <c:crosses val="autoZero"/>
        <c:auto val="1"/>
        <c:lblAlgn val="ctr"/>
        <c:lblOffset val="100"/>
        <c:noMultiLvlLbl val="0"/>
      </c:catAx>
      <c:valAx>
        <c:axId val="52837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8374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Tabelle1!$A$49</c:f>
              <c:strCache>
                <c:ptCount val="1"/>
                <c:pt idx="0">
                  <c:v>Total Erträge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Tabelle1!$B$48:$I$48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Tabelle1!$B$49:$I$49</c:f>
              <c:numCache>
                <c:formatCode>#,##0</c:formatCode>
                <c:ptCount val="8"/>
                <c:pt idx="0">
                  <c:v>32154866</c:v>
                </c:pt>
                <c:pt idx="1">
                  <c:v>31314714</c:v>
                </c:pt>
                <c:pt idx="2">
                  <c:v>32448142</c:v>
                </c:pt>
                <c:pt idx="3">
                  <c:v>33279203</c:v>
                </c:pt>
                <c:pt idx="4">
                  <c:v>32819163</c:v>
                </c:pt>
                <c:pt idx="5">
                  <c:v>33610578</c:v>
                </c:pt>
                <c:pt idx="6">
                  <c:v>31791672</c:v>
                </c:pt>
                <c:pt idx="7">
                  <c:v>34141575.230000004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1D-4C9B-9A78-0EA96F7C5374}"/>
            </c:ext>
          </c:extLst>
        </c:ser>
        <c:ser>
          <c:idx val="1"/>
          <c:order val="1"/>
          <c:tx>
            <c:strRef>
              <c:f>Tabelle1!$A$50</c:f>
              <c:strCache>
                <c:ptCount val="1"/>
                <c:pt idx="0">
                  <c:v>Total Aufwand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Tabelle1!$B$48:$I$48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Tabelle1!$B$50:$I$50</c:f>
              <c:numCache>
                <c:formatCode>#,##0</c:formatCode>
                <c:ptCount val="8"/>
                <c:pt idx="0">
                  <c:v>30033522</c:v>
                </c:pt>
                <c:pt idx="1">
                  <c:v>29701170</c:v>
                </c:pt>
                <c:pt idx="2">
                  <c:v>30619056</c:v>
                </c:pt>
                <c:pt idx="3">
                  <c:v>31238507</c:v>
                </c:pt>
                <c:pt idx="4">
                  <c:v>31033141</c:v>
                </c:pt>
                <c:pt idx="5">
                  <c:v>33155380</c:v>
                </c:pt>
                <c:pt idx="6">
                  <c:v>31088558</c:v>
                </c:pt>
                <c:pt idx="7">
                  <c:v>33653113.659999996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1D-4C9B-9A78-0EA96F7C5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3440872"/>
        <c:axId val="813441856"/>
      </c:barChart>
      <c:lineChart>
        <c:grouping val="standard"/>
        <c:varyColors val="0"/>
        <c:ser>
          <c:idx val="2"/>
          <c:order val="2"/>
          <c:tx>
            <c:strRef>
              <c:f>Tabelle1!$A$51</c:f>
              <c:strCache>
                <c:ptCount val="1"/>
                <c:pt idx="0">
                  <c:v>Ständige Wohnbevölkerung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Tabelle1!$B$48:$I$48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Tabelle1!$B$51:$I$51</c:f>
              <c:numCache>
                <c:formatCode>#,##0</c:formatCode>
                <c:ptCount val="8"/>
                <c:pt idx="0">
                  <c:v>4494</c:v>
                </c:pt>
                <c:pt idx="1">
                  <c:v>4580</c:v>
                </c:pt>
                <c:pt idx="2">
                  <c:v>4602</c:v>
                </c:pt>
                <c:pt idx="3">
                  <c:v>4705</c:v>
                </c:pt>
                <c:pt idx="4">
                  <c:v>4714</c:v>
                </c:pt>
                <c:pt idx="5">
                  <c:v>4800</c:v>
                </c:pt>
                <c:pt idx="6">
                  <c:v>4853</c:v>
                </c:pt>
                <c:pt idx="7">
                  <c:v>4984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1D-4C9B-9A78-0EA96F7C5374}"/>
            </c:ext>
          </c:extLst>
        </c:ser>
        <c:ser>
          <c:idx val="3"/>
          <c:order val="3"/>
          <c:tx>
            <c:strRef>
              <c:f>Tabelle1!$A$52</c:f>
              <c:strCache>
                <c:ptCount val="1"/>
                <c:pt idx="0">
                  <c:v>Ertrag pro Kopf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numRef>
              <c:f>Tabelle1!$B$48:$I$48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Tabelle1!$B$52:$I$52</c:f>
              <c:numCache>
                <c:formatCode>#,##0</c:formatCode>
                <c:ptCount val="8"/>
                <c:pt idx="0">
                  <c:v>7155.0658655985762</c:v>
                </c:pt>
                <c:pt idx="1">
                  <c:v>6837.2737991266376</c:v>
                </c:pt>
                <c:pt idx="2">
                  <c:v>7050.8783137766186</c:v>
                </c:pt>
                <c:pt idx="3">
                  <c:v>7073.156854410202</c:v>
                </c:pt>
                <c:pt idx="4">
                  <c:v>6962.0625795502756</c:v>
                </c:pt>
                <c:pt idx="5">
                  <c:v>7002.2037499999997</c:v>
                </c:pt>
                <c:pt idx="6">
                  <c:v>6550.9317947661239</c:v>
                </c:pt>
                <c:pt idx="7">
                  <c:v>6850.2358005617989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01D-4C9B-9A78-0EA96F7C5374}"/>
            </c:ext>
          </c:extLst>
        </c:ser>
        <c:ser>
          <c:idx val="4"/>
          <c:order val="4"/>
          <c:tx>
            <c:strRef>
              <c:f>Tabelle1!$A$53</c:f>
              <c:strCache>
                <c:ptCount val="1"/>
                <c:pt idx="0">
                  <c:v>Aufwand pro Kopf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Tabelle1!$B$48:$I$48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Tabelle1!$B$53:$I$53</c:f>
              <c:numCache>
                <c:formatCode>#,##0</c:formatCode>
                <c:ptCount val="8"/>
                <c:pt idx="0">
                  <c:v>6683.0267022696926</c:v>
                </c:pt>
                <c:pt idx="1">
                  <c:v>6484.9716157205239</c:v>
                </c:pt>
                <c:pt idx="2">
                  <c:v>6653.4237288135591</c:v>
                </c:pt>
                <c:pt idx="3">
                  <c:v>6639.4276301806585</c:v>
                </c:pt>
                <c:pt idx="4">
                  <c:v>6583.1864658464146</c:v>
                </c:pt>
                <c:pt idx="5">
                  <c:v>6907.3708333333334</c:v>
                </c:pt>
                <c:pt idx="6">
                  <c:v>6406.0494539460124</c:v>
                </c:pt>
                <c:pt idx="7">
                  <c:v>6752.2298675762431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01D-4C9B-9A78-0EA96F7C5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3452024"/>
        <c:axId val="813451368"/>
      </c:lineChart>
      <c:catAx>
        <c:axId val="813440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13441856"/>
        <c:crosses val="autoZero"/>
        <c:auto val="1"/>
        <c:lblAlgn val="ctr"/>
        <c:lblOffset val="100"/>
        <c:noMultiLvlLbl val="0"/>
      </c:catAx>
      <c:valAx>
        <c:axId val="81344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13440872"/>
        <c:crosses val="autoZero"/>
        <c:crossBetween val="between"/>
      </c:valAx>
      <c:valAx>
        <c:axId val="813451368"/>
        <c:scaling>
          <c:orientation val="minMax"/>
          <c:max val="8000"/>
          <c:min val="4000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13452024"/>
        <c:crosses val="max"/>
        <c:crossBetween val="between"/>
      </c:valAx>
      <c:catAx>
        <c:axId val="813452024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13451368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Tabelle1!$B$31</c:f>
              <c:strCache>
                <c:ptCount val="1"/>
                <c:pt idx="0">
                  <c:v>JR 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Tabelle1!$A$32:$A$40</c:f>
              <c:strCache>
                <c:ptCount val="9"/>
                <c:pt idx="0">
                  <c:v>Allgemeine Verwaltung</c:v>
                </c:pt>
                <c:pt idx="1">
                  <c:v>Öffentliche Sicherheit</c:v>
                </c:pt>
                <c:pt idx="2">
                  <c:v>Bildung</c:v>
                </c:pt>
                <c:pt idx="3">
                  <c:v>Kultur und Freizeit</c:v>
                </c:pt>
                <c:pt idx="4">
                  <c:v>Gesundheit</c:v>
                </c:pt>
                <c:pt idx="5">
                  <c:v>Soziale Wohlfahrt</c:v>
                </c:pt>
                <c:pt idx="6">
                  <c:v>Verkehr</c:v>
                </c:pt>
                <c:pt idx="7">
                  <c:v>Umwelt und Raumordnung</c:v>
                </c:pt>
                <c:pt idx="8">
                  <c:v>Volkswirtschaft</c:v>
                </c:pt>
              </c:strCache>
            </c:strRef>
          </c:cat>
          <c:val>
            <c:numRef>
              <c:f>Tabelle1!$B$32:$B$40</c:f>
              <c:numCache>
                <c:formatCode>#,##0</c:formatCode>
                <c:ptCount val="9"/>
                <c:pt idx="0">
                  <c:v>2792405</c:v>
                </c:pt>
                <c:pt idx="1">
                  <c:v>186246</c:v>
                </c:pt>
                <c:pt idx="2">
                  <c:v>6276254</c:v>
                </c:pt>
                <c:pt idx="3">
                  <c:v>608772</c:v>
                </c:pt>
                <c:pt idx="4">
                  <c:v>1831349</c:v>
                </c:pt>
                <c:pt idx="5">
                  <c:v>730113</c:v>
                </c:pt>
                <c:pt idx="6">
                  <c:v>1309218</c:v>
                </c:pt>
                <c:pt idx="7">
                  <c:v>283637</c:v>
                </c:pt>
                <c:pt idx="8">
                  <c:v>89727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EE-42EE-A7A7-FB822C35810E}"/>
            </c:ext>
          </c:extLst>
        </c:ser>
        <c:ser>
          <c:idx val="1"/>
          <c:order val="1"/>
          <c:tx>
            <c:strRef>
              <c:f>Tabelle1!$C$31</c:f>
              <c:strCache>
                <c:ptCount val="1"/>
                <c:pt idx="0">
                  <c:v>JR 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Tabelle1!$A$32:$A$40</c:f>
              <c:strCache>
                <c:ptCount val="9"/>
                <c:pt idx="0">
                  <c:v>Allgemeine Verwaltung</c:v>
                </c:pt>
                <c:pt idx="1">
                  <c:v>Öffentliche Sicherheit</c:v>
                </c:pt>
                <c:pt idx="2">
                  <c:v>Bildung</c:v>
                </c:pt>
                <c:pt idx="3">
                  <c:v>Kultur und Freizeit</c:v>
                </c:pt>
                <c:pt idx="4">
                  <c:v>Gesundheit</c:v>
                </c:pt>
                <c:pt idx="5">
                  <c:v>Soziale Wohlfahrt</c:v>
                </c:pt>
                <c:pt idx="6">
                  <c:v>Verkehr</c:v>
                </c:pt>
                <c:pt idx="7">
                  <c:v>Umwelt und Raumordnung</c:v>
                </c:pt>
                <c:pt idx="8">
                  <c:v>Volkswirtschaft</c:v>
                </c:pt>
              </c:strCache>
            </c:strRef>
          </c:cat>
          <c:val>
            <c:numRef>
              <c:f>Tabelle1!$C$32:$C$40</c:f>
              <c:numCache>
                <c:formatCode>#,##0</c:formatCode>
                <c:ptCount val="9"/>
                <c:pt idx="0">
                  <c:v>2692958</c:v>
                </c:pt>
                <c:pt idx="1">
                  <c:v>189464</c:v>
                </c:pt>
                <c:pt idx="2">
                  <c:v>7248726</c:v>
                </c:pt>
                <c:pt idx="3">
                  <c:v>689145</c:v>
                </c:pt>
                <c:pt idx="4">
                  <c:v>1805131</c:v>
                </c:pt>
                <c:pt idx="5">
                  <c:v>539112</c:v>
                </c:pt>
                <c:pt idx="6">
                  <c:v>1743120</c:v>
                </c:pt>
                <c:pt idx="7">
                  <c:v>400219</c:v>
                </c:pt>
                <c:pt idx="8">
                  <c:v>456150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EE-42EE-A7A7-FB822C35810E}"/>
            </c:ext>
          </c:extLst>
        </c:ser>
        <c:ser>
          <c:idx val="2"/>
          <c:order val="2"/>
          <c:tx>
            <c:strRef>
              <c:f>Tabelle1!$D$31</c:f>
              <c:strCache>
                <c:ptCount val="1"/>
                <c:pt idx="0">
                  <c:v>JR 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Tabelle1!$A$32:$A$40</c:f>
              <c:strCache>
                <c:ptCount val="9"/>
                <c:pt idx="0">
                  <c:v>Allgemeine Verwaltung</c:v>
                </c:pt>
                <c:pt idx="1">
                  <c:v>Öffentliche Sicherheit</c:v>
                </c:pt>
                <c:pt idx="2">
                  <c:v>Bildung</c:v>
                </c:pt>
                <c:pt idx="3">
                  <c:v>Kultur und Freizeit</c:v>
                </c:pt>
                <c:pt idx="4">
                  <c:v>Gesundheit</c:v>
                </c:pt>
                <c:pt idx="5">
                  <c:v>Soziale Wohlfahrt</c:v>
                </c:pt>
                <c:pt idx="6">
                  <c:v>Verkehr</c:v>
                </c:pt>
                <c:pt idx="7">
                  <c:v>Umwelt und Raumordnung</c:v>
                </c:pt>
                <c:pt idx="8">
                  <c:v>Volkswirtschaft</c:v>
                </c:pt>
              </c:strCache>
            </c:strRef>
          </c:cat>
          <c:val>
            <c:numRef>
              <c:f>Tabelle1!$D$32:$D$40</c:f>
              <c:numCache>
                <c:formatCode>#,##0</c:formatCode>
                <c:ptCount val="9"/>
                <c:pt idx="0">
                  <c:v>2921478.21</c:v>
                </c:pt>
                <c:pt idx="1">
                  <c:v>390574.26</c:v>
                </c:pt>
                <c:pt idx="2">
                  <c:v>7198722.9100000001</c:v>
                </c:pt>
                <c:pt idx="3">
                  <c:v>657716.53</c:v>
                </c:pt>
                <c:pt idx="4">
                  <c:v>1898441.5</c:v>
                </c:pt>
                <c:pt idx="5">
                  <c:v>729920.55</c:v>
                </c:pt>
                <c:pt idx="6">
                  <c:v>1833784.56</c:v>
                </c:pt>
                <c:pt idx="7">
                  <c:v>401620.9</c:v>
                </c:pt>
                <c:pt idx="8">
                  <c:v>206064.12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EE-42EE-A7A7-FB822C35810E}"/>
            </c:ext>
          </c:extLst>
        </c:ser>
        <c:ser>
          <c:idx val="3"/>
          <c:order val="3"/>
          <c:tx>
            <c:strRef>
              <c:f>Tabelle1!$E$31</c:f>
              <c:strCache>
                <c:ptCount val="1"/>
                <c:pt idx="0">
                  <c:v>JR 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Tabelle1!$A$32:$A$40</c:f>
              <c:strCache>
                <c:ptCount val="9"/>
                <c:pt idx="0">
                  <c:v>Allgemeine Verwaltung</c:v>
                </c:pt>
                <c:pt idx="1">
                  <c:v>Öffentliche Sicherheit</c:v>
                </c:pt>
                <c:pt idx="2">
                  <c:v>Bildung</c:v>
                </c:pt>
                <c:pt idx="3">
                  <c:v>Kultur und Freizeit</c:v>
                </c:pt>
                <c:pt idx="4">
                  <c:v>Gesundheit</c:v>
                </c:pt>
                <c:pt idx="5">
                  <c:v>Soziale Wohlfahrt</c:v>
                </c:pt>
                <c:pt idx="6">
                  <c:v>Verkehr</c:v>
                </c:pt>
                <c:pt idx="7">
                  <c:v>Umwelt und Raumordnung</c:v>
                </c:pt>
                <c:pt idx="8">
                  <c:v>Volkswirtschaft</c:v>
                </c:pt>
              </c:strCache>
            </c:strRef>
          </c:cat>
          <c:val>
            <c:numRef>
              <c:f>Tabelle1!$E$32:$E$40</c:f>
              <c:numCache>
                <c:formatCode>#,##0</c:formatCode>
                <c:ptCount val="9"/>
                <c:pt idx="0">
                  <c:v>2824705.04</c:v>
                </c:pt>
                <c:pt idx="1">
                  <c:v>425492.64</c:v>
                </c:pt>
                <c:pt idx="2">
                  <c:v>7328871.0800000001</c:v>
                </c:pt>
                <c:pt idx="3">
                  <c:v>803398.13</c:v>
                </c:pt>
                <c:pt idx="4">
                  <c:v>2126926.7000000002</c:v>
                </c:pt>
                <c:pt idx="5">
                  <c:v>799131.76</c:v>
                </c:pt>
                <c:pt idx="6">
                  <c:v>1922833.84</c:v>
                </c:pt>
                <c:pt idx="7">
                  <c:v>495568.92</c:v>
                </c:pt>
                <c:pt idx="8">
                  <c:v>296203.46999999997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EE-42EE-A7A7-FB822C35810E}"/>
            </c:ext>
          </c:extLst>
        </c:ser>
        <c:ser>
          <c:idx val="4"/>
          <c:order val="4"/>
          <c:tx>
            <c:strRef>
              <c:f>Tabelle1!$F$31</c:f>
              <c:strCache>
                <c:ptCount val="1"/>
                <c:pt idx="0">
                  <c:v>JR 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Tabelle1!$A$32:$A$40</c:f>
              <c:strCache>
                <c:ptCount val="9"/>
                <c:pt idx="0">
                  <c:v>Allgemeine Verwaltung</c:v>
                </c:pt>
                <c:pt idx="1">
                  <c:v>Öffentliche Sicherheit</c:v>
                </c:pt>
                <c:pt idx="2">
                  <c:v>Bildung</c:v>
                </c:pt>
                <c:pt idx="3">
                  <c:v>Kultur und Freizeit</c:v>
                </c:pt>
                <c:pt idx="4">
                  <c:v>Gesundheit</c:v>
                </c:pt>
                <c:pt idx="5">
                  <c:v>Soziale Wohlfahrt</c:v>
                </c:pt>
                <c:pt idx="6">
                  <c:v>Verkehr</c:v>
                </c:pt>
                <c:pt idx="7">
                  <c:v>Umwelt und Raumordnung</c:v>
                </c:pt>
                <c:pt idx="8">
                  <c:v>Volkswirtschaft</c:v>
                </c:pt>
              </c:strCache>
            </c:strRef>
          </c:cat>
          <c:val>
            <c:numRef>
              <c:f>Tabelle1!$F$32:$F$40</c:f>
              <c:numCache>
                <c:formatCode>#,##0</c:formatCode>
                <c:ptCount val="9"/>
                <c:pt idx="0">
                  <c:v>2714364.98</c:v>
                </c:pt>
                <c:pt idx="1">
                  <c:v>523256.79</c:v>
                </c:pt>
                <c:pt idx="2">
                  <c:v>7510025.3600000003</c:v>
                </c:pt>
                <c:pt idx="3">
                  <c:v>714363.48</c:v>
                </c:pt>
                <c:pt idx="4">
                  <c:v>1834575.7</c:v>
                </c:pt>
                <c:pt idx="5">
                  <c:v>704658.72</c:v>
                </c:pt>
                <c:pt idx="6">
                  <c:v>2112890.61</c:v>
                </c:pt>
                <c:pt idx="7">
                  <c:v>523730.5</c:v>
                </c:pt>
                <c:pt idx="8">
                  <c:v>396597.03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EE-42EE-A7A7-FB822C35810E}"/>
            </c:ext>
          </c:extLst>
        </c:ser>
        <c:ser>
          <c:idx val="5"/>
          <c:order val="5"/>
          <c:tx>
            <c:strRef>
              <c:f>Tabelle1!$G$31</c:f>
              <c:strCache>
                <c:ptCount val="1"/>
                <c:pt idx="0">
                  <c:v>JR 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Tabelle1!$A$32:$A$40</c:f>
              <c:strCache>
                <c:ptCount val="9"/>
                <c:pt idx="0">
                  <c:v>Allgemeine Verwaltung</c:v>
                </c:pt>
                <c:pt idx="1">
                  <c:v>Öffentliche Sicherheit</c:v>
                </c:pt>
                <c:pt idx="2">
                  <c:v>Bildung</c:v>
                </c:pt>
                <c:pt idx="3">
                  <c:v>Kultur und Freizeit</c:v>
                </c:pt>
                <c:pt idx="4">
                  <c:v>Gesundheit</c:v>
                </c:pt>
                <c:pt idx="5">
                  <c:v>Soziale Wohlfahrt</c:v>
                </c:pt>
                <c:pt idx="6">
                  <c:v>Verkehr</c:v>
                </c:pt>
                <c:pt idx="7">
                  <c:v>Umwelt und Raumordnung</c:v>
                </c:pt>
                <c:pt idx="8">
                  <c:v>Volkswirtschaft</c:v>
                </c:pt>
              </c:strCache>
            </c:strRef>
          </c:cat>
          <c:val>
            <c:numRef>
              <c:f>Tabelle1!$G$32:$G$40</c:f>
              <c:numCache>
                <c:formatCode>#,##0</c:formatCode>
                <c:ptCount val="9"/>
                <c:pt idx="0">
                  <c:v>3193398.75</c:v>
                </c:pt>
                <c:pt idx="1">
                  <c:v>241637.29</c:v>
                </c:pt>
                <c:pt idx="2">
                  <c:v>7288004.0800000001</c:v>
                </c:pt>
                <c:pt idx="3">
                  <c:v>751574.01</c:v>
                </c:pt>
                <c:pt idx="4">
                  <c:v>1867064.1</c:v>
                </c:pt>
                <c:pt idx="5">
                  <c:v>976305.83</c:v>
                </c:pt>
                <c:pt idx="6">
                  <c:v>3689292.55</c:v>
                </c:pt>
                <c:pt idx="7">
                  <c:v>488507.3</c:v>
                </c:pt>
                <c:pt idx="8">
                  <c:v>579414.56999999995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EE-42EE-A7A7-FB822C35810E}"/>
            </c:ext>
          </c:extLst>
        </c:ser>
        <c:ser>
          <c:idx val="6"/>
          <c:order val="6"/>
          <c:tx>
            <c:strRef>
              <c:f>Tabelle1!$H$31</c:f>
              <c:strCache>
                <c:ptCount val="1"/>
                <c:pt idx="0">
                  <c:v>JR 2021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Tabelle1!$A$32:$A$40</c:f>
              <c:strCache>
                <c:ptCount val="9"/>
                <c:pt idx="0">
                  <c:v>Allgemeine Verwaltung</c:v>
                </c:pt>
                <c:pt idx="1">
                  <c:v>Öffentliche Sicherheit</c:v>
                </c:pt>
                <c:pt idx="2">
                  <c:v>Bildung</c:v>
                </c:pt>
                <c:pt idx="3">
                  <c:v>Kultur und Freizeit</c:v>
                </c:pt>
                <c:pt idx="4">
                  <c:v>Gesundheit</c:v>
                </c:pt>
                <c:pt idx="5">
                  <c:v>Soziale Wohlfahrt</c:v>
                </c:pt>
                <c:pt idx="6">
                  <c:v>Verkehr</c:v>
                </c:pt>
                <c:pt idx="7">
                  <c:v>Umwelt und Raumordnung</c:v>
                </c:pt>
                <c:pt idx="8">
                  <c:v>Volkswirtschaft</c:v>
                </c:pt>
              </c:strCache>
            </c:strRef>
          </c:cat>
          <c:val>
            <c:numRef>
              <c:f>Tabelle1!$H$32:$H$40</c:f>
              <c:numCache>
                <c:formatCode>#,##0</c:formatCode>
                <c:ptCount val="9"/>
                <c:pt idx="0">
                  <c:v>3182606.66</c:v>
                </c:pt>
                <c:pt idx="1">
                  <c:v>107021.33</c:v>
                </c:pt>
                <c:pt idx="2">
                  <c:v>7516992.3300000001</c:v>
                </c:pt>
                <c:pt idx="3">
                  <c:v>655022.93000000005</c:v>
                </c:pt>
                <c:pt idx="4">
                  <c:v>2134134.4</c:v>
                </c:pt>
                <c:pt idx="5">
                  <c:v>726599.67</c:v>
                </c:pt>
                <c:pt idx="6">
                  <c:v>2094672.63</c:v>
                </c:pt>
                <c:pt idx="7">
                  <c:v>509547.35</c:v>
                </c:pt>
                <c:pt idx="8">
                  <c:v>463435.68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EE-42EE-A7A7-FB822C35810E}"/>
            </c:ext>
          </c:extLst>
        </c:ser>
        <c:ser>
          <c:idx val="7"/>
          <c:order val="7"/>
          <c:tx>
            <c:strRef>
              <c:f>Tabelle1!$I$31</c:f>
              <c:strCache>
                <c:ptCount val="1"/>
                <c:pt idx="0">
                  <c:v>JR 2022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Tabelle1!$A$32:$A$40</c:f>
              <c:strCache>
                <c:ptCount val="9"/>
                <c:pt idx="0">
                  <c:v>Allgemeine Verwaltung</c:v>
                </c:pt>
                <c:pt idx="1">
                  <c:v>Öffentliche Sicherheit</c:v>
                </c:pt>
                <c:pt idx="2">
                  <c:v>Bildung</c:v>
                </c:pt>
                <c:pt idx="3">
                  <c:v>Kultur und Freizeit</c:v>
                </c:pt>
                <c:pt idx="4">
                  <c:v>Gesundheit</c:v>
                </c:pt>
                <c:pt idx="5">
                  <c:v>Soziale Wohlfahrt</c:v>
                </c:pt>
                <c:pt idx="6">
                  <c:v>Verkehr</c:v>
                </c:pt>
                <c:pt idx="7">
                  <c:v>Umwelt und Raumordnung</c:v>
                </c:pt>
                <c:pt idx="8">
                  <c:v>Volkswirtschaft</c:v>
                </c:pt>
              </c:strCache>
            </c:strRef>
          </c:cat>
          <c:val>
            <c:numRef>
              <c:f>Tabelle1!$I$32:$I$40</c:f>
              <c:numCache>
                <c:formatCode>#,##0</c:formatCode>
                <c:ptCount val="9"/>
                <c:pt idx="0">
                  <c:v>3204904.81</c:v>
                </c:pt>
                <c:pt idx="1">
                  <c:v>623128.56000000006</c:v>
                </c:pt>
                <c:pt idx="2">
                  <c:v>8360327.1299999999</c:v>
                </c:pt>
                <c:pt idx="3">
                  <c:v>742059.93</c:v>
                </c:pt>
                <c:pt idx="4">
                  <c:v>2367041.4</c:v>
                </c:pt>
                <c:pt idx="5">
                  <c:v>704721.13</c:v>
                </c:pt>
                <c:pt idx="6">
                  <c:v>2484868.65</c:v>
                </c:pt>
                <c:pt idx="7">
                  <c:v>424697.9</c:v>
                </c:pt>
                <c:pt idx="8">
                  <c:v>309329.83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EEE-42EE-A7A7-FB822C358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2762816"/>
        <c:axId val="692761504"/>
      </c:barChart>
      <c:catAx>
        <c:axId val="69276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2761504"/>
        <c:crosses val="autoZero"/>
        <c:auto val="1"/>
        <c:lblAlgn val="ctr"/>
        <c:lblOffset val="100"/>
        <c:noMultiLvlLbl val="0"/>
      </c:catAx>
      <c:valAx>
        <c:axId val="69276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276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46189" cy="496967"/>
          </a:xfrm>
          <a:prstGeom prst="rect">
            <a:avLst/>
          </a:prstGeom>
        </p:spPr>
        <p:txBody>
          <a:bodyPr vert="horz" lIns="91428" tIns="45717" rIns="91428" bIns="45717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903" y="2"/>
            <a:ext cx="2946189" cy="496967"/>
          </a:xfrm>
          <a:prstGeom prst="rect">
            <a:avLst/>
          </a:prstGeom>
        </p:spPr>
        <p:txBody>
          <a:bodyPr vert="horz" lIns="91428" tIns="45717" rIns="91428" bIns="45717" rtlCol="0"/>
          <a:lstStyle>
            <a:lvl1pPr algn="r">
              <a:defRPr sz="1200"/>
            </a:lvl1pPr>
          </a:lstStyle>
          <a:p>
            <a:fld id="{67C753AE-7EB2-400E-B1BD-0038F879AB5B}" type="datetimeFigureOut">
              <a:rPr lang="de-CH" smtClean="0"/>
              <a:t>20.06.2023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7" rIns="91428" bIns="45717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633"/>
            <a:ext cx="5438140" cy="4466353"/>
          </a:xfrm>
          <a:prstGeom prst="rect">
            <a:avLst/>
          </a:prstGeom>
        </p:spPr>
        <p:txBody>
          <a:bodyPr vert="horz" lIns="91428" tIns="45717" rIns="91428" bIns="45717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5" y="9428088"/>
            <a:ext cx="2946189" cy="496967"/>
          </a:xfrm>
          <a:prstGeom prst="rect">
            <a:avLst/>
          </a:prstGeom>
        </p:spPr>
        <p:txBody>
          <a:bodyPr vert="horz" lIns="91428" tIns="45717" rIns="91428" bIns="45717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903" y="9428088"/>
            <a:ext cx="2946189" cy="496967"/>
          </a:xfrm>
          <a:prstGeom prst="rect">
            <a:avLst/>
          </a:prstGeom>
        </p:spPr>
        <p:txBody>
          <a:bodyPr vert="horz" lIns="91428" tIns="45717" rIns="91428" bIns="45717" rtlCol="0" anchor="b"/>
          <a:lstStyle>
            <a:lvl1pPr algn="r">
              <a:defRPr sz="1200"/>
            </a:lvl1pPr>
          </a:lstStyle>
          <a:p>
            <a:fld id="{56673DC7-CD4E-4024-AFD0-4E4776D2571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370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73DC7-CD4E-4024-AFD0-4E4776D25715}" type="slidenum">
              <a:rPr lang="de-CH" smtClean="0"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1224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22288" y="1493838"/>
            <a:ext cx="6345237" cy="85566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lang="de-CH" sz="45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CH" dirty="0"/>
              <a:t>Salü</a:t>
            </a:r>
          </a:p>
        </p:txBody>
      </p:sp>
    </p:spTree>
    <p:extLst>
      <p:ext uri="{BB962C8B-B14F-4D97-AF65-F5344CB8AC3E}">
        <p14:creationId xmlns:p14="http://schemas.microsoft.com/office/powerpoint/2010/main" val="361263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gradFill>
          <a:gsLst>
            <a:gs pos="100000">
              <a:srgbClr val="009EE0">
                <a:alpha val="14902"/>
              </a:srgbClr>
            </a:gs>
            <a:gs pos="5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600" y="341859"/>
            <a:ext cx="1969051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1461"/>
          <a:stretch/>
        </p:blipFill>
        <p:spPr bwMode="auto">
          <a:xfrm>
            <a:off x="7137284" y="175927"/>
            <a:ext cx="1575175" cy="5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Inhaltsplatzhalter 15"/>
          <p:cNvSpPr>
            <a:spLocks noGrp="1"/>
          </p:cNvSpPr>
          <p:nvPr>
            <p:ph sz="quarter" idx="14" hasCustomPrompt="1"/>
          </p:nvPr>
        </p:nvSpPr>
        <p:spPr>
          <a:xfrm>
            <a:off x="522288" y="1943100"/>
            <a:ext cx="8189912" cy="4276209"/>
          </a:xfrm>
        </p:spPr>
        <p:txBody>
          <a:bodyPr lIns="0" tIns="0" rIns="0" bIns="0"/>
          <a:lstStyle>
            <a:lvl1pPr>
              <a:defRPr sz="2800" baseline="0">
                <a:solidFill>
                  <a:srgbClr val="009EE0"/>
                </a:solidFill>
              </a:defRPr>
            </a:lvl1pPr>
            <a:lvl2pPr>
              <a:defRPr sz="2400">
                <a:solidFill>
                  <a:srgbClr val="009EE0"/>
                </a:solidFill>
              </a:defRPr>
            </a:lvl2pPr>
            <a:lvl3pPr>
              <a:defRPr sz="2000">
                <a:solidFill>
                  <a:srgbClr val="637079"/>
                </a:solidFill>
              </a:defRPr>
            </a:lvl3pPr>
            <a:lvl4pPr>
              <a:defRPr sz="1800">
                <a:solidFill>
                  <a:srgbClr val="637079"/>
                </a:solidFill>
              </a:defRPr>
            </a:lvl4pPr>
            <a:lvl5pPr>
              <a:defRPr sz="1600">
                <a:solidFill>
                  <a:srgbClr val="637079"/>
                </a:solidFill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22287" y="990600"/>
            <a:ext cx="8190173" cy="95323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500" b="1">
                <a:solidFill>
                  <a:srgbClr val="525E6A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993B70-0924-4BC9-8E3C-7218904B3FC4}" type="datetime1">
              <a:rPr lang="de-CH" smtClean="0"/>
              <a:t>20.06.2023</a:t>
            </a:fld>
            <a:endParaRPr lang="de-CH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7138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2289" y="1493838"/>
            <a:ext cx="6479982" cy="900047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Tschou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262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222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B03D5-7E56-4BB3-9954-572953707871}" type="datetime1">
              <a:rPr lang="de-CH" smtClean="0"/>
              <a:t>20.06.2023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44522-91B9-4D5B-B076-A6441C0F5141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4940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7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611560" y="1196752"/>
            <a:ext cx="8226176" cy="4527450"/>
          </a:xfrm>
        </p:spPr>
        <p:txBody>
          <a:bodyPr>
            <a:normAutofit/>
          </a:bodyPr>
          <a:lstStyle/>
          <a:p>
            <a:r>
              <a:rPr lang="de-CH" dirty="0"/>
              <a:t>Parlament communal Ilanz/</a:t>
            </a:r>
            <a:r>
              <a:rPr lang="de-CH" dirty="0" err="1"/>
              <a:t>Glion</a:t>
            </a:r>
            <a:endParaRPr lang="de-CH" dirty="0"/>
          </a:p>
          <a:p>
            <a:r>
              <a:rPr lang="de-CH" sz="3200" dirty="0" err="1"/>
              <a:t>presentaziun</a:t>
            </a:r>
            <a:r>
              <a:rPr lang="de-CH" sz="3200" dirty="0"/>
              <a:t> dil quen annual 2022</a:t>
            </a:r>
          </a:p>
          <a:p>
            <a:endParaRPr lang="de-CH" sz="3200" dirty="0"/>
          </a:p>
          <a:p>
            <a:r>
              <a:rPr lang="de-CH" sz="2000" dirty="0"/>
              <a:t>Glion, 21-06-2023</a:t>
            </a:r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3866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522287" y="990601"/>
            <a:ext cx="8190173" cy="566192"/>
          </a:xfrm>
        </p:spPr>
        <p:txBody>
          <a:bodyPr/>
          <a:lstStyle/>
          <a:p>
            <a:r>
              <a:rPr lang="de-CH" sz="2800" dirty="0">
                <a:latin typeface="+mj-lt"/>
              </a:rPr>
              <a:t>Finanzierungsrechnung 2009-2022 </a:t>
            </a:r>
          </a:p>
          <a:p>
            <a:endParaRPr lang="de-CH" sz="3600" dirty="0">
              <a:latin typeface="+mj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993B70-0924-4BC9-8E3C-7218904B3FC4}" type="datetime1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20.06.2023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761663"/>
              </p:ext>
            </p:extLst>
          </p:nvPr>
        </p:nvGraphicFramePr>
        <p:xfrm>
          <a:off x="107504" y="1741165"/>
          <a:ext cx="8784977" cy="4208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60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522287" y="990601"/>
            <a:ext cx="8190173" cy="566192"/>
          </a:xfrm>
        </p:spPr>
        <p:txBody>
          <a:bodyPr/>
          <a:lstStyle/>
          <a:p>
            <a:r>
              <a:rPr lang="de-CH" sz="2800" dirty="0">
                <a:latin typeface="+mj-lt"/>
              </a:rPr>
              <a:t>Entwicklung Erträge 2015 - 2022</a:t>
            </a:r>
          </a:p>
          <a:p>
            <a:endParaRPr lang="de-CH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993B70-0924-4BC9-8E3C-7218904B3FC4}" type="datetime1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20.06.2023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847352"/>
              </p:ext>
            </p:extLst>
          </p:nvPr>
        </p:nvGraphicFramePr>
        <p:xfrm>
          <a:off x="522288" y="2057400"/>
          <a:ext cx="8190172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467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522287" y="990601"/>
            <a:ext cx="8190173" cy="566192"/>
          </a:xfrm>
        </p:spPr>
        <p:txBody>
          <a:bodyPr/>
          <a:lstStyle/>
          <a:p>
            <a:r>
              <a:rPr lang="de-CH" sz="2800" dirty="0"/>
              <a:t>Entwicklung Aufwand 2015 - 2022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993B70-0924-4BC9-8E3C-7218904B3FC4}" type="datetime1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20.06.2023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769060"/>
              </p:ext>
            </p:extLst>
          </p:nvPr>
        </p:nvGraphicFramePr>
        <p:xfrm>
          <a:off x="611560" y="1844824"/>
          <a:ext cx="8190172" cy="451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513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522287" y="990601"/>
            <a:ext cx="8190173" cy="566192"/>
          </a:xfrm>
        </p:spPr>
        <p:txBody>
          <a:bodyPr/>
          <a:lstStyle/>
          <a:p>
            <a:r>
              <a:rPr lang="de-CH" sz="2800" dirty="0"/>
              <a:t>Total Ertrag / Aufwand, mit Entwicklung pro Kopf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993B70-0924-4BC9-8E3C-7218904B3FC4}" type="datetime1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20.06.2023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51947"/>
              </p:ext>
            </p:extLst>
          </p:nvPr>
        </p:nvGraphicFramePr>
        <p:xfrm>
          <a:off x="611560" y="1852978"/>
          <a:ext cx="8075240" cy="4384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911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522287" y="990601"/>
            <a:ext cx="8190173" cy="566192"/>
          </a:xfrm>
        </p:spPr>
        <p:txBody>
          <a:bodyPr/>
          <a:lstStyle/>
          <a:p>
            <a:r>
              <a:rPr lang="de-CH" sz="2800" dirty="0"/>
              <a:t>Nettoaufwand nach Sparten, Vgl. der Jahre 2015 - 2022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993B70-0924-4BC9-8E3C-7218904B3FC4}" type="datetime1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20.06.2023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641238"/>
              </p:ext>
            </p:extLst>
          </p:nvPr>
        </p:nvGraphicFramePr>
        <p:xfrm>
          <a:off x="611560" y="2057400"/>
          <a:ext cx="7920880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805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288" y="1493838"/>
            <a:ext cx="7290071" cy="900047"/>
          </a:xfrm>
        </p:spPr>
        <p:txBody>
          <a:bodyPr>
            <a:normAutofit/>
          </a:bodyPr>
          <a:lstStyle/>
          <a:p>
            <a:r>
              <a:rPr lang="de-CH" dirty="0"/>
              <a:t>Engraziel per </a:t>
            </a:r>
            <a:r>
              <a:rPr lang="de-CH" dirty="0" err="1"/>
              <a:t>Vossa</a:t>
            </a:r>
            <a:r>
              <a:rPr lang="de-CH"/>
              <a:t> attenziun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13220868"/>
      </p:ext>
    </p:extLst>
  </p:cSld>
  <p:clrMapOvr>
    <a:masterClrMapping/>
  </p:clrMapOvr>
</p:sld>
</file>

<file path=ppt/theme/theme1.xml><?xml version="1.0" encoding="utf-8"?>
<a:theme xmlns:a="http://schemas.openxmlformats.org/drawingml/2006/main" name="Praesentation_Ilanz_Glio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lanz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4ABD3C64-8DEC-469D-99E1-B22B12146EA7}" vid="{6D428207-8B01-4FB0-9DB5-016E9AB65FB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Praesentation_Ilanz_Glion</Template>
  <TotalTime>0</TotalTime>
  <Words>89</Words>
  <Application>Microsoft Office PowerPoint</Application>
  <PresentationFormat>Bildschirmpräsentation (4:3)</PresentationFormat>
  <Paragraphs>40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bold</vt:lpstr>
      <vt:lpstr>Praesentation_Ilanz_Glion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Engraziel per Vossa attenziun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Aurelio Casanova</dc:creator>
  <cp:lastModifiedBy>Beeli Rolf</cp:lastModifiedBy>
  <cp:revision>231</cp:revision>
  <cp:lastPrinted>2023-06-20T07:50:23Z</cp:lastPrinted>
  <dcterms:created xsi:type="dcterms:W3CDTF">2014-02-21T09:26:49Z</dcterms:created>
  <dcterms:modified xsi:type="dcterms:W3CDTF">2023-06-20T07:54:33Z</dcterms:modified>
</cp:coreProperties>
</file>